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55"/>
  </p:notesMasterIdLst>
  <p:sldIdLst>
    <p:sldId id="280" r:id="rId3"/>
    <p:sldId id="293" r:id="rId4"/>
    <p:sldId id="282" r:id="rId5"/>
    <p:sldId id="260" r:id="rId6"/>
    <p:sldId id="316" r:id="rId7"/>
    <p:sldId id="284" r:id="rId8"/>
    <p:sldId id="264" r:id="rId9"/>
    <p:sldId id="265" r:id="rId10"/>
    <p:sldId id="266" r:id="rId11"/>
    <p:sldId id="294" r:id="rId12"/>
    <p:sldId id="285" r:id="rId13"/>
    <p:sldId id="268" r:id="rId14"/>
    <p:sldId id="269" r:id="rId15"/>
    <p:sldId id="270" r:id="rId16"/>
    <p:sldId id="296" r:id="rId17"/>
    <p:sldId id="297" r:id="rId18"/>
    <p:sldId id="298" r:id="rId19"/>
    <p:sldId id="299" r:id="rId20"/>
    <p:sldId id="300" r:id="rId21"/>
    <p:sldId id="301" r:id="rId22"/>
    <p:sldId id="302" r:id="rId23"/>
    <p:sldId id="303" r:id="rId24"/>
    <p:sldId id="304" r:id="rId25"/>
    <p:sldId id="286" r:id="rId26"/>
    <p:sldId id="318" r:id="rId27"/>
    <p:sldId id="325" r:id="rId28"/>
    <p:sldId id="322" r:id="rId29"/>
    <p:sldId id="326" r:id="rId30"/>
    <p:sldId id="324" r:id="rId31"/>
    <p:sldId id="319" r:id="rId32"/>
    <p:sldId id="320" r:id="rId33"/>
    <p:sldId id="327" r:id="rId34"/>
    <p:sldId id="321" r:id="rId35"/>
    <p:sldId id="333" r:id="rId36"/>
    <p:sldId id="328" r:id="rId37"/>
    <p:sldId id="331" r:id="rId38"/>
    <p:sldId id="329" r:id="rId39"/>
    <p:sldId id="272" r:id="rId40"/>
    <p:sldId id="317" r:id="rId41"/>
    <p:sldId id="273" r:id="rId42"/>
    <p:sldId id="287" r:id="rId43"/>
    <p:sldId id="306" r:id="rId44"/>
    <p:sldId id="307" r:id="rId45"/>
    <p:sldId id="308" r:id="rId46"/>
    <p:sldId id="310" r:id="rId47"/>
    <p:sldId id="288" r:id="rId48"/>
    <p:sldId id="278" r:id="rId49"/>
    <p:sldId id="311" r:id="rId50"/>
    <p:sldId id="313" r:id="rId51"/>
    <p:sldId id="314" r:id="rId52"/>
    <p:sldId id="312" r:id="rId53"/>
    <p:sldId id="292" r:id="rId54"/>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26"/>
    <p:restoredTop sz="93610"/>
  </p:normalViewPr>
  <p:slideViewPr>
    <p:cSldViewPr snapToGrid="0" snapToObjects="1">
      <p:cViewPr varScale="1">
        <p:scale>
          <a:sx n="82" d="100"/>
          <a:sy n="82" d="100"/>
        </p:scale>
        <p:origin x="184" y="8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2CD615-8309-A843-AF21-FAD5262BDB74}" type="doc">
      <dgm:prSet loTypeId="urn:microsoft.com/office/officeart/2005/8/layout/orgChart1" loCatId="" qsTypeId="urn:microsoft.com/office/officeart/2005/8/quickstyle/simple1" qsCatId="simple" csTypeId="urn:microsoft.com/office/officeart/2005/8/colors/accent6_1" csCatId="accent6" phldr="1"/>
      <dgm:spPr/>
      <dgm:t>
        <a:bodyPr/>
        <a:lstStyle/>
        <a:p>
          <a:endParaRPr lang="zh-CN" altLang="en-US"/>
        </a:p>
      </dgm:t>
    </dgm:pt>
    <dgm:pt modelId="{68EE9DC3-D1AA-014F-AF2E-28144E0A3771}">
      <dgm:prSet phldrT="[文本]"/>
      <dgm:spPr/>
      <dgm:t>
        <a:bodyPr/>
        <a:lstStyle/>
        <a:p>
          <a:r>
            <a:rPr kumimoji="1" lang="en-US" altLang="zh-CN" dirty="0"/>
            <a:t>Classifier scores for </a:t>
          </a:r>
          <a:r>
            <a:rPr kumimoji="1" lang="en-US" altLang="zh-CN" dirty="0" err="1"/>
            <a:t>DecisionTreeClassifier</a:t>
          </a:r>
          <a:r>
            <a:rPr kumimoji="1" lang="en-US" altLang="zh-CN" dirty="0"/>
            <a:t> and </a:t>
          </a:r>
          <a:r>
            <a:rPr kumimoji="1" lang="en-US" altLang="zh-CN" dirty="0" err="1"/>
            <a:t>KNeighborsClassifier</a:t>
          </a:r>
          <a:r>
            <a:rPr kumimoji="1" lang="en-US" altLang="zh-CN" dirty="0"/>
            <a:t> are higher than the Logistic Regression and SVC.</a:t>
          </a:r>
          <a:endParaRPr lang="zh-CN" altLang="en-US" dirty="0"/>
        </a:p>
      </dgm:t>
    </dgm:pt>
    <dgm:pt modelId="{F7AE4744-016C-784A-902B-470E53F3E66B}" type="parTrans" cxnId="{C78A3666-344B-B544-A5EB-801006F60884}">
      <dgm:prSet/>
      <dgm:spPr/>
      <dgm:t>
        <a:bodyPr/>
        <a:lstStyle/>
        <a:p>
          <a:endParaRPr lang="zh-CN" altLang="en-US"/>
        </a:p>
      </dgm:t>
    </dgm:pt>
    <dgm:pt modelId="{9223EED1-8D3C-D845-AA19-7ACF03CA6026}" type="sibTrans" cxnId="{C78A3666-344B-B544-A5EB-801006F60884}">
      <dgm:prSet/>
      <dgm:spPr/>
      <dgm:t>
        <a:bodyPr/>
        <a:lstStyle/>
        <a:p>
          <a:endParaRPr lang="zh-CN" altLang="en-US"/>
        </a:p>
      </dgm:t>
    </dgm:pt>
    <dgm:pt modelId="{A7C9CD6A-F9AA-864F-B839-BFA32EC25E06}" type="asst">
      <dgm:prSet phldrT="[文本]"/>
      <dgm:spPr/>
      <dgm:t>
        <a:bodyPr/>
        <a:lstStyle/>
        <a:p>
          <a:r>
            <a:rPr kumimoji="1" lang="en-US" altLang="zh-CN" dirty="0"/>
            <a:t>Neural Net </a:t>
          </a:r>
          <a:r>
            <a:rPr kumimoji="1" lang="en-US" altLang="zh-CN" dirty="0" err="1"/>
            <a:t>Tensorflow</a:t>
          </a:r>
          <a:endParaRPr lang="zh-CN" altLang="en-US" dirty="0"/>
        </a:p>
      </dgm:t>
    </dgm:pt>
    <dgm:pt modelId="{C11878ED-9184-0D4B-9F4A-DC3A2A0EE894}" type="parTrans" cxnId="{FD29ED28-492A-B344-B12B-D5AEA94F646E}">
      <dgm:prSet/>
      <dgm:spPr/>
      <dgm:t>
        <a:bodyPr/>
        <a:lstStyle/>
        <a:p>
          <a:endParaRPr lang="zh-CN" altLang="en-US"/>
        </a:p>
      </dgm:t>
    </dgm:pt>
    <dgm:pt modelId="{4556FFE5-3C1A-8E49-B96D-FAD367534D27}" type="sibTrans" cxnId="{FD29ED28-492A-B344-B12B-D5AEA94F646E}">
      <dgm:prSet/>
      <dgm:spPr/>
      <dgm:t>
        <a:bodyPr/>
        <a:lstStyle/>
        <a:p>
          <a:endParaRPr lang="zh-CN" altLang="en-US"/>
        </a:p>
      </dgm:t>
    </dgm:pt>
    <dgm:pt modelId="{EAEA0BCB-547F-BE42-A89A-54EF08ECB5FB}">
      <dgm:prSet phldrT="[文本]"/>
      <dgm:spPr/>
      <dgm:t>
        <a:bodyPr/>
        <a:lstStyle/>
        <a:p>
          <a:r>
            <a:rPr kumimoji="1" lang="en-US" altLang="zh-CN" dirty="0" err="1"/>
            <a:t>DecisionTreeClassifier</a:t>
          </a:r>
          <a:endParaRPr lang="zh-CN" altLang="en-US" dirty="0"/>
        </a:p>
      </dgm:t>
    </dgm:pt>
    <dgm:pt modelId="{26DAC0CA-3702-274F-B0F1-2F720AEBEF63}" type="parTrans" cxnId="{D2F0A963-CA6E-124D-A894-8127887964D4}">
      <dgm:prSet/>
      <dgm:spPr/>
      <dgm:t>
        <a:bodyPr/>
        <a:lstStyle/>
        <a:p>
          <a:endParaRPr lang="zh-CN" altLang="en-US"/>
        </a:p>
      </dgm:t>
    </dgm:pt>
    <dgm:pt modelId="{BD499CB1-04B7-8C47-B3BC-20CBD89F39A6}" type="sibTrans" cxnId="{D2F0A963-CA6E-124D-A894-8127887964D4}">
      <dgm:prSet/>
      <dgm:spPr/>
      <dgm:t>
        <a:bodyPr/>
        <a:lstStyle/>
        <a:p>
          <a:endParaRPr lang="zh-CN" altLang="en-US"/>
        </a:p>
      </dgm:t>
    </dgm:pt>
    <dgm:pt modelId="{A9DE66F6-CD35-DA49-8BB9-B8CC9A5F98E4}">
      <dgm:prSet phldrT="[文本]"/>
      <dgm:spPr/>
      <dgm:t>
        <a:bodyPr/>
        <a:lstStyle/>
        <a:p>
          <a:r>
            <a:rPr kumimoji="1" lang="en-US" altLang="zh-CN" dirty="0" err="1"/>
            <a:t>KNeighborsClassifier</a:t>
          </a:r>
          <a:endParaRPr lang="zh-CN" altLang="en-US" dirty="0"/>
        </a:p>
      </dgm:t>
    </dgm:pt>
    <dgm:pt modelId="{C07D5E92-057F-414A-AA6B-5F647A926F8C}" type="parTrans" cxnId="{A8B7D045-D953-5A4D-8805-9A9F423518DD}">
      <dgm:prSet/>
      <dgm:spPr/>
      <dgm:t>
        <a:bodyPr/>
        <a:lstStyle/>
        <a:p>
          <a:endParaRPr lang="zh-CN" altLang="en-US"/>
        </a:p>
      </dgm:t>
    </dgm:pt>
    <dgm:pt modelId="{93B7B237-7A83-6F48-A0B8-C76ABD458B39}" type="sibTrans" cxnId="{A8B7D045-D953-5A4D-8805-9A9F423518DD}">
      <dgm:prSet/>
      <dgm:spPr/>
      <dgm:t>
        <a:bodyPr/>
        <a:lstStyle/>
        <a:p>
          <a:endParaRPr lang="zh-CN" altLang="en-US"/>
        </a:p>
      </dgm:t>
    </dgm:pt>
    <dgm:pt modelId="{E8C4C2A2-F285-2941-9B43-736E049CD063}" type="pres">
      <dgm:prSet presAssocID="{2B2CD615-8309-A843-AF21-FAD5262BDB74}" presName="hierChild1" presStyleCnt="0">
        <dgm:presLayoutVars>
          <dgm:orgChart val="1"/>
          <dgm:chPref val="1"/>
          <dgm:dir/>
          <dgm:animOne val="branch"/>
          <dgm:animLvl val="lvl"/>
          <dgm:resizeHandles/>
        </dgm:presLayoutVars>
      </dgm:prSet>
      <dgm:spPr/>
    </dgm:pt>
    <dgm:pt modelId="{3501902E-5D40-7342-94BC-79D01555CFA7}" type="pres">
      <dgm:prSet presAssocID="{68EE9DC3-D1AA-014F-AF2E-28144E0A3771}" presName="hierRoot1" presStyleCnt="0">
        <dgm:presLayoutVars>
          <dgm:hierBranch val="init"/>
        </dgm:presLayoutVars>
      </dgm:prSet>
      <dgm:spPr/>
    </dgm:pt>
    <dgm:pt modelId="{246E5D33-1902-074E-BC35-A748581F1474}" type="pres">
      <dgm:prSet presAssocID="{68EE9DC3-D1AA-014F-AF2E-28144E0A3771}" presName="rootComposite1" presStyleCnt="0"/>
      <dgm:spPr/>
    </dgm:pt>
    <dgm:pt modelId="{C3F76172-F1CF-1A48-960D-7B3C7C521426}" type="pres">
      <dgm:prSet presAssocID="{68EE9DC3-D1AA-014F-AF2E-28144E0A3771}" presName="rootText1" presStyleLbl="node0" presStyleIdx="0" presStyleCnt="1" custScaleX="112803" custScaleY="97946">
        <dgm:presLayoutVars>
          <dgm:chPref val="3"/>
        </dgm:presLayoutVars>
      </dgm:prSet>
      <dgm:spPr/>
    </dgm:pt>
    <dgm:pt modelId="{33C8D46F-B7EF-564C-8E2A-7A96DA4A9F3E}" type="pres">
      <dgm:prSet presAssocID="{68EE9DC3-D1AA-014F-AF2E-28144E0A3771}" presName="rootConnector1" presStyleLbl="node1" presStyleIdx="0" presStyleCnt="0"/>
      <dgm:spPr/>
    </dgm:pt>
    <dgm:pt modelId="{5A92908C-3B18-F94A-93C5-289DF1E98E39}" type="pres">
      <dgm:prSet presAssocID="{68EE9DC3-D1AA-014F-AF2E-28144E0A3771}" presName="hierChild2" presStyleCnt="0"/>
      <dgm:spPr/>
    </dgm:pt>
    <dgm:pt modelId="{3D8DA061-B3F1-CB4E-B636-15059424C528}" type="pres">
      <dgm:prSet presAssocID="{26DAC0CA-3702-274F-B0F1-2F720AEBEF63}" presName="Name37" presStyleLbl="parChTrans1D2" presStyleIdx="0" presStyleCnt="3"/>
      <dgm:spPr/>
    </dgm:pt>
    <dgm:pt modelId="{9B4D3871-CE80-D34B-88B1-5784C7B105F1}" type="pres">
      <dgm:prSet presAssocID="{EAEA0BCB-547F-BE42-A89A-54EF08ECB5FB}" presName="hierRoot2" presStyleCnt="0">
        <dgm:presLayoutVars>
          <dgm:hierBranch val="init"/>
        </dgm:presLayoutVars>
      </dgm:prSet>
      <dgm:spPr/>
    </dgm:pt>
    <dgm:pt modelId="{FB108959-FF88-4C46-8350-0727E841572C}" type="pres">
      <dgm:prSet presAssocID="{EAEA0BCB-547F-BE42-A89A-54EF08ECB5FB}" presName="rootComposite" presStyleCnt="0"/>
      <dgm:spPr/>
    </dgm:pt>
    <dgm:pt modelId="{54F29155-0194-1C46-BB32-1F457376A389}" type="pres">
      <dgm:prSet presAssocID="{EAEA0BCB-547F-BE42-A89A-54EF08ECB5FB}" presName="rootText" presStyleLbl="node2" presStyleIdx="0" presStyleCnt="2" custScaleX="86509" custScaleY="37054">
        <dgm:presLayoutVars>
          <dgm:chPref val="3"/>
        </dgm:presLayoutVars>
      </dgm:prSet>
      <dgm:spPr/>
    </dgm:pt>
    <dgm:pt modelId="{C180F80A-3E67-8B42-BC24-CB2A7BDA78C8}" type="pres">
      <dgm:prSet presAssocID="{EAEA0BCB-547F-BE42-A89A-54EF08ECB5FB}" presName="rootConnector" presStyleLbl="node2" presStyleIdx="0" presStyleCnt="2"/>
      <dgm:spPr/>
    </dgm:pt>
    <dgm:pt modelId="{6B58610D-2ADC-2149-861D-5DE65CD3D39A}" type="pres">
      <dgm:prSet presAssocID="{EAEA0BCB-547F-BE42-A89A-54EF08ECB5FB}" presName="hierChild4" presStyleCnt="0"/>
      <dgm:spPr/>
    </dgm:pt>
    <dgm:pt modelId="{0F8F0A29-2874-CC4F-A620-7AD8DB9F4318}" type="pres">
      <dgm:prSet presAssocID="{EAEA0BCB-547F-BE42-A89A-54EF08ECB5FB}" presName="hierChild5" presStyleCnt="0"/>
      <dgm:spPr/>
    </dgm:pt>
    <dgm:pt modelId="{032ED5C6-8440-CD4E-B3D9-0C5F599C2477}" type="pres">
      <dgm:prSet presAssocID="{C07D5E92-057F-414A-AA6B-5F647A926F8C}" presName="Name37" presStyleLbl="parChTrans1D2" presStyleIdx="1" presStyleCnt="3"/>
      <dgm:spPr/>
    </dgm:pt>
    <dgm:pt modelId="{316BFBAE-1B43-A442-B2B6-48C9060F28CC}" type="pres">
      <dgm:prSet presAssocID="{A9DE66F6-CD35-DA49-8BB9-B8CC9A5F98E4}" presName="hierRoot2" presStyleCnt="0">
        <dgm:presLayoutVars>
          <dgm:hierBranch val="init"/>
        </dgm:presLayoutVars>
      </dgm:prSet>
      <dgm:spPr/>
    </dgm:pt>
    <dgm:pt modelId="{138075AD-424E-424B-855B-B06CEAEE52F2}" type="pres">
      <dgm:prSet presAssocID="{A9DE66F6-CD35-DA49-8BB9-B8CC9A5F98E4}" presName="rootComposite" presStyleCnt="0"/>
      <dgm:spPr/>
    </dgm:pt>
    <dgm:pt modelId="{69207E35-D45D-7B40-A2E5-3BFF58DFB51C}" type="pres">
      <dgm:prSet presAssocID="{A9DE66F6-CD35-DA49-8BB9-B8CC9A5F98E4}" presName="rootText" presStyleLbl="node2" presStyleIdx="1" presStyleCnt="2" custScaleX="95555" custScaleY="35402">
        <dgm:presLayoutVars>
          <dgm:chPref val="3"/>
        </dgm:presLayoutVars>
      </dgm:prSet>
      <dgm:spPr/>
    </dgm:pt>
    <dgm:pt modelId="{2E8FC028-57DF-FD42-9255-841A8219801F}" type="pres">
      <dgm:prSet presAssocID="{A9DE66F6-CD35-DA49-8BB9-B8CC9A5F98E4}" presName="rootConnector" presStyleLbl="node2" presStyleIdx="1" presStyleCnt="2"/>
      <dgm:spPr/>
    </dgm:pt>
    <dgm:pt modelId="{C9AF83C2-A039-E942-ADAD-7A5E8E07C09A}" type="pres">
      <dgm:prSet presAssocID="{A9DE66F6-CD35-DA49-8BB9-B8CC9A5F98E4}" presName="hierChild4" presStyleCnt="0"/>
      <dgm:spPr/>
    </dgm:pt>
    <dgm:pt modelId="{70CAD0C7-F89B-4A44-ADB5-8F216219B15D}" type="pres">
      <dgm:prSet presAssocID="{A9DE66F6-CD35-DA49-8BB9-B8CC9A5F98E4}" presName="hierChild5" presStyleCnt="0"/>
      <dgm:spPr/>
    </dgm:pt>
    <dgm:pt modelId="{BA165A5F-FE6E-B34F-9AC8-AB9EC7A7004D}" type="pres">
      <dgm:prSet presAssocID="{68EE9DC3-D1AA-014F-AF2E-28144E0A3771}" presName="hierChild3" presStyleCnt="0"/>
      <dgm:spPr/>
    </dgm:pt>
    <dgm:pt modelId="{552C55BB-3824-4542-AE90-2E1AD67AC851}" type="pres">
      <dgm:prSet presAssocID="{C11878ED-9184-0D4B-9F4A-DC3A2A0EE894}" presName="Name111" presStyleLbl="parChTrans1D2" presStyleIdx="2" presStyleCnt="3"/>
      <dgm:spPr/>
    </dgm:pt>
    <dgm:pt modelId="{D6022313-4F07-154D-84FE-29F8A87DD66D}" type="pres">
      <dgm:prSet presAssocID="{A7C9CD6A-F9AA-864F-B839-BFA32EC25E06}" presName="hierRoot3" presStyleCnt="0">
        <dgm:presLayoutVars>
          <dgm:hierBranch val="init"/>
        </dgm:presLayoutVars>
      </dgm:prSet>
      <dgm:spPr/>
    </dgm:pt>
    <dgm:pt modelId="{16272FF3-B6A8-A94F-8B0A-60DE40BD7918}" type="pres">
      <dgm:prSet presAssocID="{A7C9CD6A-F9AA-864F-B839-BFA32EC25E06}" presName="rootComposite3" presStyleCnt="0"/>
      <dgm:spPr/>
    </dgm:pt>
    <dgm:pt modelId="{20D59706-7504-144B-B68A-6B61F27B9D07}" type="pres">
      <dgm:prSet presAssocID="{A7C9CD6A-F9AA-864F-B839-BFA32EC25E06}" presName="rootText3" presStyleLbl="asst1" presStyleIdx="0" presStyleCnt="1" custScaleX="87968" custScaleY="37993">
        <dgm:presLayoutVars>
          <dgm:chPref val="3"/>
        </dgm:presLayoutVars>
      </dgm:prSet>
      <dgm:spPr/>
    </dgm:pt>
    <dgm:pt modelId="{FCCBCD1D-FD96-BA49-9927-65E95A1D24CB}" type="pres">
      <dgm:prSet presAssocID="{A7C9CD6A-F9AA-864F-B839-BFA32EC25E06}" presName="rootConnector3" presStyleLbl="asst1" presStyleIdx="0" presStyleCnt="1"/>
      <dgm:spPr/>
    </dgm:pt>
    <dgm:pt modelId="{F825773A-47F5-714C-94B7-432FD30E6D50}" type="pres">
      <dgm:prSet presAssocID="{A7C9CD6A-F9AA-864F-B839-BFA32EC25E06}" presName="hierChild6" presStyleCnt="0"/>
      <dgm:spPr/>
    </dgm:pt>
    <dgm:pt modelId="{AEDFA6F5-715C-494E-A117-49B9F330B6E7}" type="pres">
      <dgm:prSet presAssocID="{A7C9CD6A-F9AA-864F-B839-BFA32EC25E06}" presName="hierChild7" presStyleCnt="0"/>
      <dgm:spPr/>
    </dgm:pt>
  </dgm:ptLst>
  <dgm:cxnLst>
    <dgm:cxn modelId="{0B2E450F-D585-474A-8547-74BF4D035231}" type="presOf" srcId="{A7C9CD6A-F9AA-864F-B839-BFA32EC25E06}" destId="{20D59706-7504-144B-B68A-6B61F27B9D07}" srcOrd="0" destOrd="0" presId="urn:microsoft.com/office/officeart/2005/8/layout/orgChart1"/>
    <dgm:cxn modelId="{04714B1C-4644-DA49-A474-A6301805A9C7}" type="presOf" srcId="{2B2CD615-8309-A843-AF21-FAD5262BDB74}" destId="{E8C4C2A2-F285-2941-9B43-736E049CD063}" srcOrd="0" destOrd="0" presId="urn:microsoft.com/office/officeart/2005/8/layout/orgChart1"/>
    <dgm:cxn modelId="{FD29ED28-492A-B344-B12B-D5AEA94F646E}" srcId="{68EE9DC3-D1AA-014F-AF2E-28144E0A3771}" destId="{A7C9CD6A-F9AA-864F-B839-BFA32EC25E06}" srcOrd="0" destOrd="0" parTransId="{C11878ED-9184-0D4B-9F4A-DC3A2A0EE894}" sibTransId="{4556FFE5-3C1A-8E49-B96D-FAD367534D27}"/>
    <dgm:cxn modelId="{D1D51933-5DA5-D444-A7E2-215707C20FD9}" type="presOf" srcId="{68EE9DC3-D1AA-014F-AF2E-28144E0A3771}" destId="{C3F76172-F1CF-1A48-960D-7B3C7C521426}" srcOrd="0" destOrd="0" presId="urn:microsoft.com/office/officeart/2005/8/layout/orgChart1"/>
    <dgm:cxn modelId="{76A2C838-E7D1-6D4D-8380-8A4D7D600F9E}" type="presOf" srcId="{68EE9DC3-D1AA-014F-AF2E-28144E0A3771}" destId="{33C8D46F-B7EF-564C-8E2A-7A96DA4A9F3E}" srcOrd="1" destOrd="0" presId="urn:microsoft.com/office/officeart/2005/8/layout/orgChart1"/>
    <dgm:cxn modelId="{6680CD39-758E-D044-98F1-681D9DC56A78}" type="presOf" srcId="{C07D5E92-057F-414A-AA6B-5F647A926F8C}" destId="{032ED5C6-8440-CD4E-B3D9-0C5F599C2477}" srcOrd="0" destOrd="0" presId="urn:microsoft.com/office/officeart/2005/8/layout/orgChart1"/>
    <dgm:cxn modelId="{A8B7D045-D953-5A4D-8805-9A9F423518DD}" srcId="{68EE9DC3-D1AA-014F-AF2E-28144E0A3771}" destId="{A9DE66F6-CD35-DA49-8BB9-B8CC9A5F98E4}" srcOrd="2" destOrd="0" parTransId="{C07D5E92-057F-414A-AA6B-5F647A926F8C}" sibTransId="{93B7B237-7A83-6F48-A0B8-C76ABD458B39}"/>
    <dgm:cxn modelId="{FC912756-2A7C-BE42-A39A-83C73963910F}" type="presOf" srcId="{EAEA0BCB-547F-BE42-A89A-54EF08ECB5FB}" destId="{C180F80A-3E67-8B42-BC24-CB2A7BDA78C8}" srcOrd="1" destOrd="0" presId="urn:microsoft.com/office/officeart/2005/8/layout/orgChart1"/>
    <dgm:cxn modelId="{51672958-1042-254F-A95C-C6DB334FF49E}" type="presOf" srcId="{C11878ED-9184-0D4B-9F4A-DC3A2A0EE894}" destId="{552C55BB-3824-4542-AE90-2E1AD67AC851}" srcOrd="0" destOrd="0" presId="urn:microsoft.com/office/officeart/2005/8/layout/orgChart1"/>
    <dgm:cxn modelId="{A1CD6B5D-5CEF-F949-BEE8-B45F6401670D}" type="presOf" srcId="{EAEA0BCB-547F-BE42-A89A-54EF08ECB5FB}" destId="{54F29155-0194-1C46-BB32-1F457376A389}" srcOrd="0" destOrd="0" presId="urn:microsoft.com/office/officeart/2005/8/layout/orgChart1"/>
    <dgm:cxn modelId="{49E38463-5551-DE42-98D5-E65AFC9A154D}" type="presOf" srcId="{A9DE66F6-CD35-DA49-8BB9-B8CC9A5F98E4}" destId="{2E8FC028-57DF-FD42-9255-841A8219801F}" srcOrd="1" destOrd="0" presId="urn:microsoft.com/office/officeart/2005/8/layout/orgChart1"/>
    <dgm:cxn modelId="{D2F0A963-CA6E-124D-A894-8127887964D4}" srcId="{68EE9DC3-D1AA-014F-AF2E-28144E0A3771}" destId="{EAEA0BCB-547F-BE42-A89A-54EF08ECB5FB}" srcOrd="1" destOrd="0" parTransId="{26DAC0CA-3702-274F-B0F1-2F720AEBEF63}" sibTransId="{BD499CB1-04B7-8C47-B3BC-20CBD89F39A6}"/>
    <dgm:cxn modelId="{C78A3666-344B-B544-A5EB-801006F60884}" srcId="{2B2CD615-8309-A843-AF21-FAD5262BDB74}" destId="{68EE9DC3-D1AA-014F-AF2E-28144E0A3771}" srcOrd="0" destOrd="0" parTransId="{F7AE4744-016C-784A-902B-470E53F3E66B}" sibTransId="{9223EED1-8D3C-D845-AA19-7ACF03CA6026}"/>
    <dgm:cxn modelId="{FEF13091-6577-384D-BC4E-04C9AA1BFF16}" type="presOf" srcId="{26DAC0CA-3702-274F-B0F1-2F720AEBEF63}" destId="{3D8DA061-B3F1-CB4E-B636-15059424C528}" srcOrd="0" destOrd="0" presId="urn:microsoft.com/office/officeart/2005/8/layout/orgChart1"/>
    <dgm:cxn modelId="{CE57C0AF-F1E7-2246-B4C3-4F5B770228BF}" type="presOf" srcId="{A7C9CD6A-F9AA-864F-B839-BFA32EC25E06}" destId="{FCCBCD1D-FD96-BA49-9927-65E95A1D24CB}" srcOrd="1" destOrd="0" presId="urn:microsoft.com/office/officeart/2005/8/layout/orgChart1"/>
    <dgm:cxn modelId="{DFA01BDA-6FB6-0742-9E10-D4E0AF9D89FB}" type="presOf" srcId="{A9DE66F6-CD35-DA49-8BB9-B8CC9A5F98E4}" destId="{69207E35-D45D-7B40-A2E5-3BFF58DFB51C}" srcOrd="0" destOrd="0" presId="urn:microsoft.com/office/officeart/2005/8/layout/orgChart1"/>
    <dgm:cxn modelId="{0E393293-28CD-EB44-A241-87DE73BD9EA4}" type="presParOf" srcId="{E8C4C2A2-F285-2941-9B43-736E049CD063}" destId="{3501902E-5D40-7342-94BC-79D01555CFA7}" srcOrd="0" destOrd="0" presId="urn:microsoft.com/office/officeart/2005/8/layout/orgChart1"/>
    <dgm:cxn modelId="{0FF55923-8095-A64B-B06C-A2A8DF83942F}" type="presParOf" srcId="{3501902E-5D40-7342-94BC-79D01555CFA7}" destId="{246E5D33-1902-074E-BC35-A748581F1474}" srcOrd="0" destOrd="0" presId="urn:microsoft.com/office/officeart/2005/8/layout/orgChart1"/>
    <dgm:cxn modelId="{61AC6024-6D5C-414E-837E-C4FD1BC1CB9C}" type="presParOf" srcId="{246E5D33-1902-074E-BC35-A748581F1474}" destId="{C3F76172-F1CF-1A48-960D-7B3C7C521426}" srcOrd="0" destOrd="0" presId="urn:microsoft.com/office/officeart/2005/8/layout/orgChart1"/>
    <dgm:cxn modelId="{24DAC082-657D-0645-8802-2EB73D447916}" type="presParOf" srcId="{246E5D33-1902-074E-BC35-A748581F1474}" destId="{33C8D46F-B7EF-564C-8E2A-7A96DA4A9F3E}" srcOrd="1" destOrd="0" presId="urn:microsoft.com/office/officeart/2005/8/layout/orgChart1"/>
    <dgm:cxn modelId="{F00E670C-5F20-8441-BFC9-F1818A559A0F}" type="presParOf" srcId="{3501902E-5D40-7342-94BC-79D01555CFA7}" destId="{5A92908C-3B18-F94A-93C5-289DF1E98E39}" srcOrd="1" destOrd="0" presId="urn:microsoft.com/office/officeart/2005/8/layout/orgChart1"/>
    <dgm:cxn modelId="{1BE61EF5-D6E0-514A-8742-FD113ACFC790}" type="presParOf" srcId="{5A92908C-3B18-F94A-93C5-289DF1E98E39}" destId="{3D8DA061-B3F1-CB4E-B636-15059424C528}" srcOrd="0" destOrd="0" presId="urn:microsoft.com/office/officeart/2005/8/layout/orgChart1"/>
    <dgm:cxn modelId="{080D561B-51FE-5446-BDB8-AC1409B8412D}" type="presParOf" srcId="{5A92908C-3B18-F94A-93C5-289DF1E98E39}" destId="{9B4D3871-CE80-D34B-88B1-5784C7B105F1}" srcOrd="1" destOrd="0" presId="urn:microsoft.com/office/officeart/2005/8/layout/orgChart1"/>
    <dgm:cxn modelId="{3D4A799E-25EB-4A4D-B067-08A5518E7439}" type="presParOf" srcId="{9B4D3871-CE80-D34B-88B1-5784C7B105F1}" destId="{FB108959-FF88-4C46-8350-0727E841572C}" srcOrd="0" destOrd="0" presId="urn:microsoft.com/office/officeart/2005/8/layout/orgChart1"/>
    <dgm:cxn modelId="{0DDFCDCD-9BDE-A149-910A-F566D08F6D76}" type="presParOf" srcId="{FB108959-FF88-4C46-8350-0727E841572C}" destId="{54F29155-0194-1C46-BB32-1F457376A389}" srcOrd="0" destOrd="0" presId="urn:microsoft.com/office/officeart/2005/8/layout/orgChart1"/>
    <dgm:cxn modelId="{D9899FF6-9AC6-5045-BE46-3CC5FF91EBB7}" type="presParOf" srcId="{FB108959-FF88-4C46-8350-0727E841572C}" destId="{C180F80A-3E67-8B42-BC24-CB2A7BDA78C8}" srcOrd="1" destOrd="0" presId="urn:microsoft.com/office/officeart/2005/8/layout/orgChart1"/>
    <dgm:cxn modelId="{F736EA0D-3D82-574A-9109-03D582F7004A}" type="presParOf" srcId="{9B4D3871-CE80-D34B-88B1-5784C7B105F1}" destId="{6B58610D-2ADC-2149-861D-5DE65CD3D39A}" srcOrd="1" destOrd="0" presId="urn:microsoft.com/office/officeart/2005/8/layout/orgChart1"/>
    <dgm:cxn modelId="{50842631-6AAE-1C46-AC14-5CD9CD79A516}" type="presParOf" srcId="{9B4D3871-CE80-D34B-88B1-5784C7B105F1}" destId="{0F8F0A29-2874-CC4F-A620-7AD8DB9F4318}" srcOrd="2" destOrd="0" presId="urn:microsoft.com/office/officeart/2005/8/layout/orgChart1"/>
    <dgm:cxn modelId="{301E3034-CFAE-844A-A686-3DBC0A771441}" type="presParOf" srcId="{5A92908C-3B18-F94A-93C5-289DF1E98E39}" destId="{032ED5C6-8440-CD4E-B3D9-0C5F599C2477}" srcOrd="2" destOrd="0" presId="urn:microsoft.com/office/officeart/2005/8/layout/orgChart1"/>
    <dgm:cxn modelId="{2A9EBEE6-00E8-C449-B092-E213F782FD81}" type="presParOf" srcId="{5A92908C-3B18-F94A-93C5-289DF1E98E39}" destId="{316BFBAE-1B43-A442-B2B6-48C9060F28CC}" srcOrd="3" destOrd="0" presId="urn:microsoft.com/office/officeart/2005/8/layout/orgChart1"/>
    <dgm:cxn modelId="{E1B52855-B44F-0A4C-8F33-3D8589E8625F}" type="presParOf" srcId="{316BFBAE-1B43-A442-B2B6-48C9060F28CC}" destId="{138075AD-424E-424B-855B-B06CEAEE52F2}" srcOrd="0" destOrd="0" presId="urn:microsoft.com/office/officeart/2005/8/layout/orgChart1"/>
    <dgm:cxn modelId="{A2BC6204-3637-1249-A9C2-05D8C113545E}" type="presParOf" srcId="{138075AD-424E-424B-855B-B06CEAEE52F2}" destId="{69207E35-D45D-7B40-A2E5-3BFF58DFB51C}" srcOrd="0" destOrd="0" presId="urn:microsoft.com/office/officeart/2005/8/layout/orgChart1"/>
    <dgm:cxn modelId="{FFCB4D66-BCD4-6F49-AF39-F10B8CD58EDC}" type="presParOf" srcId="{138075AD-424E-424B-855B-B06CEAEE52F2}" destId="{2E8FC028-57DF-FD42-9255-841A8219801F}" srcOrd="1" destOrd="0" presId="urn:microsoft.com/office/officeart/2005/8/layout/orgChart1"/>
    <dgm:cxn modelId="{9F57C3DE-FAD8-C848-8C2E-0E33338F1A16}" type="presParOf" srcId="{316BFBAE-1B43-A442-B2B6-48C9060F28CC}" destId="{C9AF83C2-A039-E942-ADAD-7A5E8E07C09A}" srcOrd="1" destOrd="0" presId="urn:microsoft.com/office/officeart/2005/8/layout/orgChart1"/>
    <dgm:cxn modelId="{F9265C5D-E4EB-864A-9272-B711D29C2414}" type="presParOf" srcId="{316BFBAE-1B43-A442-B2B6-48C9060F28CC}" destId="{70CAD0C7-F89B-4A44-ADB5-8F216219B15D}" srcOrd="2" destOrd="0" presId="urn:microsoft.com/office/officeart/2005/8/layout/orgChart1"/>
    <dgm:cxn modelId="{8595F031-37E4-C141-AB1D-148804D7D9E6}" type="presParOf" srcId="{3501902E-5D40-7342-94BC-79D01555CFA7}" destId="{BA165A5F-FE6E-B34F-9AC8-AB9EC7A7004D}" srcOrd="2" destOrd="0" presId="urn:microsoft.com/office/officeart/2005/8/layout/orgChart1"/>
    <dgm:cxn modelId="{A2C5C48B-C647-0144-B2D6-0EEAB3DBB705}" type="presParOf" srcId="{BA165A5F-FE6E-B34F-9AC8-AB9EC7A7004D}" destId="{552C55BB-3824-4542-AE90-2E1AD67AC851}" srcOrd="0" destOrd="0" presId="urn:microsoft.com/office/officeart/2005/8/layout/orgChart1"/>
    <dgm:cxn modelId="{E981AA38-B9A5-BD45-80B4-7A0728913369}" type="presParOf" srcId="{BA165A5F-FE6E-B34F-9AC8-AB9EC7A7004D}" destId="{D6022313-4F07-154D-84FE-29F8A87DD66D}" srcOrd="1" destOrd="0" presId="urn:microsoft.com/office/officeart/2005/8/layout/orgChart1"/>
    <dgm:cxn modelId="{14EA04CE-86F7-F640-87FA-26B52283C582}" type="presParOf" srcId="{D6022313-4F07-154D-84FE-29F8A87DD66D}" destId="{16272FF3-B6A8-A94F-8B0A-60DE40BD7918}" srcOrd="0" destOrd="0" presId="urn:microsoft.com/office/officeart/2005/8/layout/orgChart1"/>
    <dgm:cxn modelId="{39862D51-CAED-6F4E-8C94-776275E06D23}" type="presParOf" srcId="{16272FF3-B6A8-A94F-8B0A-60DE40BD7918}" destId="{20D59706-7504-144B-B68A-6B61F27B9D07}" srcOrd="0" destOrd="0" presId="urn:microsoft.com/office/officeart/2005/8/layout/orgChart1"/>
    <dgm:cxn modelId="{C44EB218-57EA-2B44-8F90-FC32E4958055}" type="presParOf" srcId="{16272FF3-B6A8-A94F-8B0A-60DE40BD7918}" destId="{FCCBCD1D-FD96-BA49-9927-65E95A1D24CB}" srcOrd="1" destOrd="0" presId="urn:microsoft.com/office/officeart/2005/8/layout/orgChart1"/>
    <dgm:cxn modelId="{94A91E57-0811-C84D-A0BB-D79C6903DB73}" type="presParOf" srcId="{D6022313-4F07-154D-84FE-29F8A87DD66D}" destId="{F825773A-47F5-714C-94B7-432FD30E6D50}" srcOrd="1" destOrd="0" presId="urn:microsoft.com/office/officeart/2005/8/layout/orgChart1"/>
    <dgm:cxn modelId="{ED02C670-A1B3-B648-BD16-8BE0ADC7ADE5}" type="presParOf" srcId="{D6022313-4F07-154D-84FE-29F8A87DD66D}" destId="{AEDFA6F5-715C-494E-A117-49B9F330B6E7}"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443C81-F363-43A2-8323-F00599BEA7FB}"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1B64ACF5-55E7-45DB-ACCA-7CAD5D8958EB}">
      <dgm:prSet custT="1"/>
      <dgm:spPr/>
      <dgm:t>
        <a:bodyPr/>
        <a:lstStyle/>
        <a:p>
          <a:pPr algn="just"/>
          <a:r>
            <a:rPr kumimoji="1" lang="en-US" sz="1600" dirty="0"/>
            <a:t>The dataset is small and biased </a:t>
          </a:r>
          <a:r>
            <a:rPr lang="en-US" sz="1600" dirty="0"/>
            <a:t>with only 100 patients diagnosed with AD out of a total of 436. Therefore, overfitting is still a critical challenge in training a deeper CNN model with a limited number of training samples compared to the large number of learnable parameters (Shen et al., 2017). One way to solve this would be to get more data with equal distribution of AD and non-AD patients.</a:t>
          </a:r>
        </a:p>
      </dgm:t>
    </dgm:pt>
    <dgm:pt modelId="{0A1185ED-B983-44E1-BF5C-EACBD9BD8CFF}" type="parTrans" cxnId="{68F2A690-76FD-41D2-801A-2899AF878D18}">
      <dgm:prSet/>
      <dgm:spPr/>
      <dgm:t>
        <a:bodyPr/>
        <a:lstStyle/>
        <a:p>
          <a:endParaRPr lang="en-US"/>
        </a:p>
      </dgm:t>
    </dgm:pt>
    <dgm:pt modelId="{26B10F95-1998-4398-BBAC-659FF7898F94}" type="sibTrans" cxnId="{68F2A690-76FD-41D2-801A-2899AF878D18}">
      <dgm:prSet/>
      <dgm:spPr/>
      <dgm:t>
        <a:bodyPr/>
        <a:lstStyle/>
        <a:p>
          <a:endParaRPr lang="en-US"/>
        </a:p>
      </dgm:t>
    </dgm:pt>
    <dgm:pt modelId="{3152BFA7-D808-F446-9AE6-BD66A3A4AD97}" type="pres">
      <dgm:prSet presAssocID="{5C443C81-F363-43A2-8323-F00599BEA7FB}" presName="outerComposite" presStyleCnt="0">
        <dgm:presLayoutVars>
          <dgm:chMax val="5"/>
          <dgm:dir/>
          <dgm:resizeHandles val="exact"/>
        </dgm:presLayoutVars>
      </dgm:prSet>
      <dgm:spPr/>
    </dgm:pt>
    <dgm:pt modelId="{D953BDCE-FB5E-224A-9D8B-F8AC914E0596}" type="pres">
      <dgm:prSet presAssocID="{5C443C81-F363-43A2-8323-F00599BEA7FB}" presName="dummyMaxCanvas" presStyleCnt="0">
        <dgm:presLayoutVars/>
      </dgm:prSet>
      <dgm:spPr/>
    </dgm:pt>
    <dgm:pt modelId="{2F593DA4-8DC5-E04A-A3EC-034B231079C2}" type="pres">
      <dgm:prSet presAssocID="{5C443C81-F363-43A2-8323-F00599BEA7FB}" presName="OneNode_1" presStyleLbl="node1" presStyleIdx="0" presStyleCnt="1" custScaleX="87682" custScaleY="59900" custLinFactNeighborX="-5797" custLinFactNeighborY="-65372">
        <dgm:presLayoutVars>
          <dgm:bulletEnabled val="1"/>
        </dgm:presLayoutVars>
      </dgm:prSet>
      <dgm:spPr/>
    </dgm:pt>
  </dgm:ptLst>
  <dgm:cxnLst>
    <dgm:cxn modelId="{B609EA23-CC3F-DF46-9921-50A9DCC972F1}" type="presOf" srcId="{5C443C81-F363-43A2-8323-F00599BEA7FB}" destId="{3152BFA7-D808-F446-9AE6-BD66A3A4AD97}" srcOrd="0" destOrd="0" presId="urn:microsoft.com/office/officeart/2005/8/layout/vProcess5"/>
    <dgm:cxn modelId="{68F2A690-76FD-41D2-801A-2899AF878D18}" srcId="{5C443C81-F363-43A2-8323-F00599BEA7FB}" destId="{1B64ACF5-55E7-45DB-ACCA-7CAD5D8958EB}" srcOrd="0" destOrd="0" parTransId="{0A1185ED-B983-44E1-BF5C-EACBD9BD8CFF}" sibTransId="{26B10F95-1998-4398-BBAC-659FF7898F94}"/>
    <dgm:cxn modelId="{3BA5D7CC-05AD-1044-ACBD-B7F7FE10385A}" type="presOf" srcId="{1B64ACF5-55E7-45DB-ACCA-7CAD5D8958EB}" destId="{2F593DA4-8DC5-E04A-A3EC-034B231079C2}" srcOrd="0" destOrd="0" presId="urn:microsoft.com/office/officeart/2005/8/layout/vProcess5"/>
    <dgm:cxn modelId="{8F582CA9-FD00-244E-86CA-78D70077D686}" type="presParOf" srcId="{3152BFA7-D808-F446-9AE6-BD66A3A4AD97}" destId="{D953BDCE-FB5E-224A-9D8B-F8AC914E0596}" srcOrd="0" destOrd="0" presId="urn:microsoft.com/office/officeart/2005/8/layout/vProcess5"/>
    <dgm:cxn modelId="{D781EA9C-962D-584A-850F-0B5E37E362BD}" type="presParOf" srcId="{3152BFA7-D808-F446-9AE6-BD66A3A4AD97}" destId="{2F593DA4-8DC5-E04A-A3EC-034B231079C2}" srcOrd="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443C81-F363-43A2-8323-F00599BEA7FB}"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1B64ACF5-55E7-45DB-ACCA-7CAD5D8958EB}">
      <dgm:prSet custT="1"/>
      <dgm:spPr/>
      <dgm:t>
        <a:bodyPr/>
        <a:lstStyle/>
        <a:p>
          <a:pPr algn="just"/>
          <a:r>
            <a:rPr kumimoji="1" lang="en-US" sz="1600" dirty="0"/>
            <a:t>The dataset is small and biased </a:t>
          </a:r>
          <a:r>
            <a:rPr lang="en-US" sz="1600" dirty="0"/>
            <a:t>with only 100 patients</a:t>
          </a:r>
          <a:r>
            <a:rPr lang="zh-CN" altLang="en-US" sz="1600" dirty="0"/>
            <a:t> </a:t>
          </a:r>
          <a:r>
            <a:rPr lang="en-US" sz="1600" dirty="0"/>
            <a:t>diagnosed with AD out of a total of 436. Therefore, overfitting is still a critical challenge in training a deeper CNN model with a limited number of training samples compared to the large number of learnable parameters (Shen et al., 2017). One way to solve this would be to get more data with equal distribution of AD and non-AD patients.</a:t>
          </a:r>
        </a:p>
      </dgm:t>
    </dgm:pt>
    <dgm:pt modelId="{0A1185ED-B983-44E1-BF5C-EACBD9BD8CFF}" type="parTrans" cxnId="{68F2A690-76FD-41D2-801A-2899AF878D18}">
      <dgm:prSet/>
      <dgm:spPr/>
      <dgm:t>
        <a:bodyPr/>
        <a:lstStyle/>
        <a:p>
          <a:endParaRPr lang="en-US"/>
        </a:p>
      </dgm:t>
    </dgm:pt>
    <dgm:pt modelId="{26B10F95-1998-4398-BBAC-659FF7898F94}" type="sibTrans" cxnId="{68F2A690-76FD-41D2-801A-2899AF878D18}">
      <dgm:prSet/>
      <dgm:spPr/>
      <dgm:t>
        <a:bodyPr/>
        <a:lstStyle/>
        <a:p>
          <a:endParaRPr lang="en-US"/>
        </a:p>
      </dgm:t>
    </dgm:pt>
    <dgm:pt modelId="{ED3D6681-F052-46BE-8527-55044D279032}">
      <dgm:prSet custT="1"/>
      <dgm:spPr/>
      <dgm:t>
        <a:bodyPr/>
        <a:lstStyle/>
        <a:p>
          <a:r>
            <a:rPr lang="en-US" sz="1600" dirty="0"/>
            <a:t>Since the data we are working with is very heavy, each image being of size 176x208x176 voxels and 436 of such images, it takes a long time for epochs to run on CPU. To successfully understand and train better models, we need to run more epochs on a computer with better processing speed or a GPU.</a:t>
          </a:r>
        </a:p>
      </dgm:t>
    </dgm:pt>
    <dgm:pt modelId="{5B1EAE8C-9701-41C3-B881-D33C93CE2B35}" type="sibTrans" cxnId="{1EB016A8-2482-4A02-A760-ED3CF7F36BFF}">
      <dgm:prSet/>
      <dgm:spPr/>
      <dgm:t>
        <a:bodyPr/>
        <a:lstStyle/>
        <a:p>
          <a:endParaRPr lang="en-US"/>
        </a:p>
      </dgm:t>
    </dgm:pt>
    <dgm:pt modelId="{92DEF061-2FAB-447E-97F0-7495346E7DF8}" type="parTrans" cxnId="{1EB016A8-2482-4A02-A760-ED3CF7F36BFF}">
      <dgm:prSet/>
      <dgm:spPr/>
      <dgm:t>
        <a:bodyPr/>
        <a:lstStyle/>
        <a:p>
          <a:endParaRPr lang="en-US"/>
        </a:p>
      </dgm:t>
    </dgm:pt>
    <dgm:pt modelId="{3152BFA7-D808-F446-9AE6-BD66A3A4AD97}" type="pres">
      <dgm:prSet presAssocID="{5C443C81-F363-43A2-8323-F00599BEA7FB}" presName="outerComposite" presStyleCnt="0">
        <dgm:presLayoutVars>
          <dgm:chMax val="5"/>
          <dgm:dir/>
          <dgm:resizeHandles val="exact"/>
        </dgm:presLayoutVars>
      </dgm:prSet>
      <dgm:spPr/>
    </dgm:pt>
    <dgm:pt modelId="{D953BDCE-FB5E-224A-9D8B-F8AC914E0596}" type="pres">
      <dgm:prSet presAssocID="{5C443C81-F363-43A2-8323-F00599BEA7FB}" presName="dummyMaxCanvas" presStyleCnt="0">
        <dgm:presLayoutVars/>
      </dgm:prSet>
      <dgm:spPr/>
    </dgm:pt>
    <dgm:pt modelId="{A7D565E8-64CF-FD4B-B1B5-B2568D8DBF46}" type="pres">
      <dgm:prSet presAssocID="{5C443C81-F363-43A2-8323-F00599BEA7FB}" presName="TwoNodes_1" presStyleLbl="node1" presStyleIdx="0" presStyleCnt="2" custScaleX="102663" custScaleY="85552" custLinFactNeighborX="2057" custLinFactNeighborY="-17383">
        <dgm:presLayoutVars>
          <dgm:bulletEnabled val="1"/>
        </dgm:presLayoutVars>
      </dgm:prSet>
      <dgm:spPr/>
    </dgm:pt>
    <dgm:pt modelId="{9FD1FF3E-9BD2-3B4F-AB2C-33CDDCDF275F}" type="pres">
      <dgm:prSet presAssocID="{5C443C81-F363-43A2-8323-F00599BEA7FB}" presName="TwoNodes_2" presStyleLbl="node1" presStyleIdx="1" presStyleCnt="2" custScaleY="73765" custLinFactNeighborX="-426" custLinFactNeighborY="-41104">
        <dgm:presLayoutVars>
          <dgm:bulletEnabled val="1"/>
        </dgm:presLayoutVars>
      </dgm:prSet>
      <dgm:spPr/>
    </dgm:pt>
    <dgm:pt modelId="{3888679E-ABAE-924F-A85B-7817119E43A1}" type="pres">
      <dgm:prSet presAssocID="{5C443C81-F363-43A2-8323-F00599BEA7FB}" presName="TwoConn_1-2" presStyleLbl="fgAccFollowNode1" presStyleIdx="0" presStyleCnt="1" custLinFactNeighborX="-1135" custLinFactNeighborY="-42765">
        <dgm:presLayoutVars>
          <dgm:bulletEnabled val="1"/>
        </dgm:presLayoutVars>
      </dgm:prSet>
      <dgm:spPr/>
    </dgm:pt>
    <dgm:pt modelId="{671A6AD1-1B4B-3348-91C4-550E7F6D8155}" type="pres">
      <dgm:prSet presAssocID="{5C443C81-F363-43A2-8323-F00599BEA7FB}" presName="TwoNodes_1_text" presStyleLbl="node1" presStyleIdx="1" presStyleCnt="2">
        <dgm:presLayoutVars>
          <dgm:bulletEnabled val="1"/>
        </dgm:presLayoutVars>
      </dgm:prSet>
      <dgm:spPr/>
    </dgm:pt>
    <dgm:pt modelId="{4C8C6EAE-D676-6A40-912E-27276C52BEF7}" type="pres">
      <dgm:prSet presAssocID="{5C443C81-F363-43A2-8323-F00599BEA7FB}" presName="TwoNodes_2_text" presStyleLbl="node1" presStyleIdx="1" presStyleCnt="2">
        <dgm:presLayoutVars>
          <dgm:bulletEnabled val="1"/>
        </dgm:presLayoutVars>
      </dgm:prSet>
      <dgm:spPr/>
    </dgm:pt>
  </dgm:ptLst>
  <dgm:cxnLst>
    <dgm:cxn modelId="{4C821104-9554-4642-9726-CAA82C01B116}" type="presOf" srcId="{1B64ACF5-55E7-45DB-ACCA-7CAD5D8958EB}" destId="{671A6AD1-1B4B-3348-91C4-550E7F6D8155}" srcOrd="1" destOrd="0" presId="urn:microsoft.com/office/officeart/2005/8/layout/vProcess5"/>
    <dgm:cxn modelId="{B609EA23-CC3F-DF46-9921-50A9DCC972F1}" type="presOf" srcId="{5C443C81-F363-43A2-8323-F00599BEA7FB}" destId="{3152BFA7-D808-F446-9AE6-BD66A3A4AD97}" srcOrd="0" destOrd="0" presId="urn:microsoft.com/office/officeart/2005/8/layout/vProcess5"/>
    <dgm:cxn modelId="{5EAED75E-8C11-5140-A648-D7F70945D0F3}" type="presOf" srcId="{ED3D6681-F052-46BE-8527-55044D279032}" destId="{4C8C6EAE-D676-6A40-912E-27276C52BEF7}" srcOrd="1" destOrd="0" presId="urn:microsoft.com/office/officeart/2005/8/layout/vProcess5"/>
    <dgm:cxn modelId="{5E5DC08D-2B73-6F47-994E-42DE37C467F1}" type="presOf" srcId="{26B10F95-1998-4398-BBAC-659FF7898F94}" destId="{3888679E-ABAE-924F-A85B-7817119E43A1}" srcOrd="0" destOrd="0" presId="urn:microsoft.com/office/officeart/2005/8/layout/vProcess5"/>
    <dgm:cxn modelId="{68F2A690-76FD-41D2-801A-2899AF878D18}" srcId="{5C443C81-F363-43A2-8323-F00599BEA7FB}" destId="{1B64ACF5-55E7-45DB-ACCA-7CAD5D8958EB}" srcOrd="0" destOrd="0" parTransId="{0A1185ED-B983-44E1-BF5C-EACBD9BD8CFF}" sibTransId="{26B10F95-1998-4398-BBAC-659FF7898F94}"/>
    <dgm:cxn modelId="{A55549A5-7B46-4C42-AA23-CA3EDC42F0DE}" type="presOf" srcId="{1B64ACF5-55E7-45DB-ACCA-7CAD5D8958EB}" destId="{A7D565E8-64CF-FD4B-B1B5-B2568D8DBF46}" srcOrd="0" destOrd="0" presId="urn:microsoft.com/office/officeart/2005/8/layout/vProcess5"/>
    <dgm:cxn modelId="{1EB016A8-2482-4A02-A760-ED3CF7F36BFF}" srcId="{5C443C81-F363-43A2-8323-F00599BEA7FB}" destId="{ED3D6681-F052-46BE-8527-55044D279032}" srcOrd="1" destOrd="0" parTransId="{92DEF061-2FAB-447E-97F0-7495346E7DF8}" sibTransId="{5B1EAE8C-9701-41C3-B881-D33C93CE2B35}"/>
    <dgm:cxn modelId="{B05492B1-5CFD-CD43-A6B8-09E9B7FD5604}" type="presOf" srcId="{ED3D6681-F052-46BE-8527-55044D279032}" destId="{9FD1FF3E-9BD2-3B4F-AB2C-33CDDCDF275F}" srcOrd="0" destOrd="0" presId="urn:microsoft.com/office/officeart/2005/8/layout/vProcess5"/>
    <dgm:cxn modelId="{8F582CA9-FD00-244E-86CA-78D70077D686}" type="presParOf" srcId="{3152BFA7-D808-F446-9AE6-BD66A3A4AD97}" destId="{D953BDCE-FB5E-224A-9D8B-F8AC914E0596}" srcOrd="0" destOrd="0" presId="urn:microsoft.com/office/officeart/2005/8/layout/vProcess5"/>
    <dgm:cxn modelId="{67B3C77B-8A20-5643-9368-57A59E8B38CC}" type="presParOf" srcId="{3152BFA7-D808-F446-9AE6-BD66A3A4AD97}" destId="{A7D565E8-64CF-FD4B-B1B5-B2568D8DBF46}" srcOrd="1" destOrd="0" presId="urn:microsoft.com/office/officeart/2005/8/layout/vProcess5"/>
    <dgm:cxn modelId="{DB583314-D60F-424E-AEA0-97BF2FF3AC26}" type="presParOf" srcId="{3152BFA7-D808-F446-9AE6-BD66A3A4AD97}" destId="{9FD1FF3E-9BD2-3B4F-AB2C-33CDDCDF275F}" srcOrd="2" destOrd="0" presId="urn:microsoft.com/office/officeart/2005/8/layout/vProcess5"/>
    <dgm:cxn modelId="{E543C29B-D52F-0449-B196-C5EB2B749FAF}" type="presParOf" srcId="{3152BFA7-D808-F446-9AE6-BD66A3A4AD97}" destId="{3888679E-ABAE-924F-A85B-7817119E43A1}" srcOrd="3" destOrd="0" presId="urn:microsoft.com/office/officeart/2005/8/layout/vProcess5"/>
    <dgm:cxn modelId="{C3A51AA9-3DB5-A447-8162-3B76AD50F0B7}" type="presParOf" srcId="{3152BFA7-D808-F446-9AE6-BD66A3A4AD97}" destId="{671A6AD1-1B4B-3348-91C4-550E7F6D8155}" srcOrd="4" destOrd="0" presId="urn:microsoft.com/office/officeart/2005/8/layout/vProcess5"/>
    <dgm:cxn modelId="{5DDEDEC2-72B6-8E46-8A4E-426F169F0B80}" type="presParOf" srcId="{3152BFA7-D808-F446-9AE6-BD66A3A4AD97}" destId="{4C8C6EAE-D676-6A40-912E-27276C52BEF7}"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443C81-F363-43A2-8323-F00599BEA7FB}"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1B64ACF5-55E7-45DB-ACCA-7CAD5D8958EB}">
      <dgm:prSet/>
      <dgm:spPr/>
      <dgm:t>
        <a:bodyPr/>
        <a:lstStyle/>
        <a:p>
          <a:r>
            <a:rPr kumimoji="1" lang="en-US" dirty="0"/>
            <a:t>The dataset is small and biased </a:t>
          </a:r>
          <a:r>
            <a:rPr lang="en-US" dirty="0"/>
            <a:t>with only 100 patients diagnosed with AD out of a total of 436. Therefore, overfitting is still a critical challenge in training a deeper CNN model with a limited number of training samples compared to the large number of learnable parameters (Shen et al., 2017). One way to solve this would be to get more data with equal distribution of AD and non-AD patients.</a:t>
          </a:r>
        </a:p>
      </dgm:t>
    </dgm:pt>
    <dgm:pt modelId="{0A1185ED-B983-44E1-BF5C-EACBD9BD8CFF}" type="parTrans" cxnId="{68F2A690-76FD-41D2-801A-2899AF878D18}">
      <dgm:prSet/>
      <dgm:spPr/>
      <dgm:t>
        <a:bodyPr/>
        <a:lstStyle/>
        <a:p>
          <a:endParaRPr lang="en-US"/>
        </a:p>
      </dgm:t>
    </dgm:pt>
    <dgm:pt modelId="{26B10F95-1998-4398-BBAC-659FF7898F94}" type="sibTrans" cxnId="{68F2A690-76FD-41D2-801A-2899AF878D18}">
      <dgm:prSet/>
      <dgm:spPr/>
      <dgm:t>
        <a:bodyPr/>
        <a:lstStyle/>
        <a:p>
          <a:endParaRPr lang="en-US"/>
        </a:p>
      </dgm:t>
    </dgm:pt>
    <dgm:pt modelId="{327F8B09-E3FD-452D-BE54-8BE166E741F7}">
      <dgm:prSet/>
      <dgm:spPr/>
      <dgm:t>
        <a:bodyPr/>
        <a:lstStyle/>
        <a:p>
          <a:r>
            <a:rPr lang="en-US" dirty="0"/>
            <a:t>In 2D approach, we slices 40 images in each head and append label continuously, in other words, we didn’t shuffle the train data before test accuracy, thus it can influence result.</a:t>
          </a:r>
        </a:p>
      </dgm:t>
    </dgm:pt>
    <dgm:pt modelId="{C964E983-C880-45CB-99EB-6B2F1CEF6B1F}" type="sibTrans" cxnId="{4E81E78D-71AE-46A5-8714-8AD087775917}">
      <dgm:prSet/>
      <dgm:spPr/>
      <dgm:t>
        <a:bodyPr/>
        <a:lstStyle/>
        <a:p>
          <a:endParaRPr lang="en-US"/>
        </a:p>
      </dgm:t>
    </dgm:pt>
    <dgm:pt modelId="{0E787833-BCCE-4DE3-996A-5B8179E4EF30}" type="parTrans" cxnId="{4E81E78D-71AE-46A5-8714-8AD087775917}">
      <dgm:prSet/>
      <dgm:spPr/>
      <dgm:t>
        <a:bodyPr/>
        <a:lstStyle/>
        <a:p>
          <a:endParaRPr lang="en-US"/>
        </a:p>
      </dgm:t>
    </dgm:pt>
    <dgm:pt modelId="{ED3D6681-F052-46BE-8527-55044D279032}">
      <dgm:prSet/>
      <dgm:spPr/>
      <dgm:t>
        <a:bodyPr/>
        <a:lstStyle/>
        <a:p>
          <a:r>
            <a:rPr lang="en-US" dirty="0"/>
            <a:t>Since the data we are working with is very heavy, each image being of size 176x208x176 voxels and 436 of such images, it takes a long time for epochs to run on CPU. To successfully understand and train better models, we need to run more epochs on a computer with better processing speed or a GPU.</a:t>
          </a:r>
        </a:p>
      </dgm:t>
    </dgm:pt>
    <dgm:pt modelId="{5B1EAE8C-9701-41C3-B881-D33C93CE2B35}" type="sibTrans" cxnId="{1EB016A8-2482-4A02-A760-ED3CF7F36BFF}">
      <dgm:prSet/>
      <dgm:spPr/>
      <dgm:t>
        <a:bodyPr/>
        <a:lstStyle/>
        <a:p>
          <a:endParaRPr lang="en-US"/>
        </a:p>
      </dgm:t>
    </dgm:pt>
    <dgm:pt modelId="{92DEF061-2FAB-447E-97F0-7495346E7DF8}" type="parTrans" cxnId="{1EB016A8-2482-4A02-A760-ED3CF7F36BFF}">
      <dgm:prSet/>
      <dgm:spPr/>
      <dgm:t>
        <a:bodyPr/>
        <a:lstStyle/>
        <a:p>
          <a:endParaRPr lang="en-US"/>
        </a:p>
      </dgm:t>
    </dgm:pt>
    <dgm:pt modelId="{A82E6414-48AB-FF47-BF84-10B7480EF882}" type="pres">
      <dgm:prSet presAssocID="{5C443C81-F363-43A2-8323-F00599BEA7FB}" presName="outerComposite" presStyleCnt="0">
        <dgm:presLayoutVars>
          <dgm:chMax val="5"/>
          <dgm:dir/>
          <dgm:resizeHandles val="exact"/>
        </dgm:presLayoutVars>
      </dgm:prSet>
      <dgm:spPr/>
    </dgm:pt>
    <dgm:pt modelId="{4C98034C-5914-5A49-BFB3-1336EB814173}" type="pres">
      <dgm:prSet presAssocID="{5C443C81-F363-43A2-8323-F00599BEA7FB}" presName="dummyMaxCanvas" presStyleCnt="0">
        <dgm:presLayoutVars/>
      </dgm:prSet>
      <dgm:spPr/>
    </dgm:pt>
    <dgm:pt modelId="{7ABF7FE7-A748-994D-8091-91995409EC5A}" type="pres">
      <dgm:prSet presAssocID="{5C443C81-F363-43A2-8323-F00599BEA7FB}" presName="ThreeNodes_1" presStyleLbl="node1" presStyleIdx="0" presStyleCnt="3">
        <dgm:presLayoutVars>
          <dgm:bulletEnabled val="1"/>
        </dgm:presLayoutVars>
      </dgm:prSet>
      <dgm:spPr/>
    </dgm:pt>
    <dgm:pt modelId="{4DEC6544-1E94-A643-A870-C4336289D409}" type="pres">
      <dgm:prSet presAssocID="{5C443C81-F363-43A2-8323-F00599BEA7FB}" presName="ThreeNodes_2" presStyleLbl="node1" presStyleIdx="1" presStyleCnt="3">
        <dgm:presLayoutVars>
          <dgm:bulletEnabled val="1"/>
        </dgm:presLayoutVars>
      </dgm:prSet>
      <dgm:spPr/>
    </dgm:pt>
    <dgm:pt modelId="{59BC9CD2-2C12-E949-9F93-9A367E6FF6E3}" type="pres">
      <dgm:prSet presAssocID="{5C443C81-F363-43A2-8323-F00599BEA7FB}" presName="ThreeNodes_3" presStyleLbl="node1" presStyleIdx="2" presStyleCnt="3">
        <dgm:presLayoutVars>
          <dgm:bulletEnabled val="1"/>
        </dgm:presLayoutVars>
      </dgm:prSet>
      <dgm:spPr/>
    </dgm:pt>
    <dgm:pt modelId="{9D4A76D9-7DDF-8C4B-9965-D0499BDF78A5}" type="pres">
      <dgm:prSet presAssocID="{5C443C81-F363-43A2-8323-F00599BEA7FB}" presName="ThreeConn_1-2" presStyleLbl="fgAccFollowNode1" presStyleIdx="0" presStyleCnt="2">
        <dgm:presLayoutVars>
          <dgm:bulletEnabled val="1"/>
        </dgm:presLayoutVars>
      </dgm:prSet>
      <dgm:spPr/>
    </dgm:pt>
    <dgm:pt modelId="{67457B18-0B62-964F-88EA-3B03A72F888B}" type="pres">
      <dgm:prSet presAssocID="{5C443C81-F363-43A2-8323-F00599BEA7FB}" presName="ThreeConn_2-3" presStyleLbl="fgAccFollowNode1" presStyleIdx="1" presStyleCnt="2">
        <dgm:presLayoutVars>
          <dgm:bulletEnabled val="1"/>
        </dgm:presLayoutVars>
      </dgm:prSet>
      <dgm:spPr/>
    </dgm:pt>
    <dgm:pt modelId="{73683856-99EA-BF45-87A6-4B257CC827CB}" type="pres">
      <dgm:prSet presAssocID="{5C443C81-F363-43A2-8323-F00599BEA7FB}" presName="ThreeNodes_1_text" presStyleLbl="node1" presStyleIdx="2" presStyleCnt="3">
        <dgm:presLayoutVars>
          <dgm:bulletEnabled val="1"/>
        </dgm:presLayoutVars>
      </dgm:prSet>
      <dgm:spPr/>
    </dgm:pt>
    <dgm:pt modelId="{F5F257BD-2D12-8946-B91F-4AE946DA4C22}" type="pres">
      <dgm:prSet presAssocID="{5C443C81-F363-43A2-8323-F00599BEA7FB}" presName="ThreeNodes_2_text" presStyleLbl="node1" presStyleIdx="2" presStyleCnt="3">
        <dgm:presLayoutVars>
          <dgm:bulletEnabled val="1"/>
        </dgm:presLayoutVars>
      </dgm:prSet>
      <dgm:spPr/>
    </dgm:pt>
    <dgm:pt modelId="{59644155-8346-1B4B-A083-CBCC55D951A2}" type="pres">
      <dgm:prSet presAssocID="{5C443C81-F363-43A2-8323-F00599BEA7FB}" presName="ThreeNodes_3_text" presStyleLbl="node1" presStyleIdx="2" presStyleCnt="3">
        <dgm:presLayoutVars>
          <dgm:bulletEnabled val="1"/>
        </dgm:presLayoutVars>
      </dgm:prSet>
      <dgm:spPr/>
    </dgm:pt>
  </dgm:ptLst>
  <dgm:cxnLst>
    <dgm:cxn modelId="{0A89932C-EA46-7A41-BD80-56B5951A9525}" type="presOf" srcId="{26B10F95-1998-4398-BBAC-659FF7898F94}" destId="{9D4A76D9-7DDF-8C4B-9965-D0499BDF78A5}" srcOrd="0" destOrd="0" presId="urn:microsoft.com/office/officeart/2005/8/layout/vProcess5"/>
    <dgm:cxn modelId="{401A1D35-5EBA-324D-A550-E72AFF3E6A28}" type="presOf" srcId="{5C443C81-F363-43A2-8323-F00599BEA7FB}" destId="{A82E6414-48AB-FF47-BF84-10B7480EF882}" srcOrd="0" destOrd="0" presId="urn:microsoft.com/office/officeart/2005/8/layout/vProcess5"/>
    <dgm:cxn modelId="{24888661-E7A5-9843-876B-4F8463FBC33C}" type="presOf" srcId="{327F8B09-E3FD-452D-BE54-8BE166E741F7}" destId="{59644155-8346-1B4B-A083-CBCC55D951A2}" srcOrd="1" destOrd="0" presId="urn:microsoft.com/office/officeart/2005/8/layout/vProcess5"/>
    <dgm:cxn modelId="{4059467F-E720-C24D-8C23-0BC85556DC95}" type="presOf" srcId="{1B64ACF5-55E7-45DB-ACCA-7CAD5D8958EB}" destId="{7ABF7FE7-A748-994D-8091-91995409EC5A}" srcOrd="0" destOrd="0" presId="urn:microsoft.com/office/officeart/2005/8/layout/vProcess5"/>
    <dgm:cxn modelId="{4E81E78D-71AE-46A5-8714-8AD087775917}" srcId="{5C443C81-F363-43A2-8323-F00599BEA7FB}" destId="{327F8B09-E3FD-452D-BE54-8BE166E741F7}" srcOrd="2" destOrd="0" parTransId="{0E787833-BCCE-4DE3-996A-5B8179E4EF30}" sibTransId="{C964E983-C880-45CB-99EB-6B2F1CEF6B1F}"/>
    <dgm:cxn modelId="{4953468F-5578-6840-82E0-635D830F4D3E}" type="presOf" srcId="{ED3D6681-F052-46BE-8527-55044D279032}" destId="{4DEC6544-1E94-A643-A870-C4336289D409}" srcOrd="0" destOrd="0" presId="urn:microsoft.com/office/officeart/2005/8/layout/vProcess5"/>
    <dgm:cxn modelId="{68F2A690-76FD-41D2-801A-2899AF878D18}" srcId="{5C443C81-F363-43A2-8323-F00599BEA7FB}" destId="{1B64ACF5-55E7-45DB-ACCA-7CAD5D8958EB}" srcOrd="0" destOrd="0" parTransId="{0A1185ED-B983-44E1-BF5C-EACBD9BD8CFF}" sibTransId="{26B10F95-1998-4398-BBAC-659FF7898F94}"/>
    <dgm:cxn modelId="{77F61CA6-5C44-5F45-A210-8678A9B8122B}" type="presOf" srcId="{5B1EAE8C-9701-41C3-B881-D33C93CE2B35}" destId="{67457B18-0B62-964F-88EA-3B03A72F888B}" srcOrd="0" destOrd="0" presId="urn:microsoft.com/office/officeart/2005/8/layout/vProcess5"/>
    <dgm:cxn modelId="{1EB016A8-2482-4A02-A760-ED3CF7F36BFF}" srcId="{5C443C81-F363-43A2-8323-F00599BEA7FB}" destId="{ED3D6681-F052-46BE-8527-55044D279032}" srcOrd="1" destOrd="0" parTransId="{92DEF061-2FAB-447E-97F0-7495346E7DF8}" sibTransId="{5B1EAE8C-9701-41C3-B881-D33C93CE2B35}"/>
    <dgm:cxn modelId="{6BD82BC5-988F-3E4E-B279-92C328D482CE}" type="presOf" srcId="{1B64ACF5-55E7-45DB-ACCA-7CAD5D8958EB}" destId="{73683856-99EA-BF45-87A6-4B257CC827CB}" srcOrd="1" destOrd="0" presId="urn:microsoft.com/office/officeart/2005/8/layout/vProcess5"/>
    <dgm:cxn modelId="{DEEA88CA-0C9C-3F4A-AF7B-21B112B83D09}" type="presOf" srcId="{327F8B09-E3FD-452D-BE54-8BE166E741F7}" destId="{59BC9CD2-2C12-E949-9F93-9A367E6FF6E3}" srcOrd="0" destOrd="0" presId="urn:microsoft.com/office/officeart/2005/8/layout/vProcess5"/>
    <dgm:cxn modelId="{328DD7F6-9D99-3A4C-8CA7-9F1A2754EF64}" type="presOf" srcId="{ED3D6681-F052-46BE-8527-55044D279032}" destId="{F5F257BD-2D12-8946-B91F-4AE946DA4C22}" srcOrd="1" destOrd="0" presId="urn:microsoft.com/office/officeart/2005/8/layout/vProcess5"/>
    <dgm:cxn modelId="{28930BD9-B765-9942-9D43-FEE1143CF163}" type="presParOf" srcId="{A82E6414-48AB-FF47-BF84-10B7480EF882}" destId="{4C98034C-5914-5A49-BFB3-1336EB814173}" srcOrd="0" destOrd="0" presId="urn:microsoft.com/office/officeart/2005/8/layout/vProcess5"/>
    <dgm:cxn modelId="{18D5F780-DC23-9045-A1F4-B80FB8FC7381}" type="presParOf" srcId="{A82E6414-48AB-FF47-BF84-10B7480EF882}" destId="{7ABF7FE7-A748-994D-8091-91995409EC5A}" srcOrd="1" destOrd="0" presId="urn:microsoft.com/office/officeart/2005/8/layout/vProcess5"/>
    <dgm:cxn modelId="{337BA331-EDC2-764A-8AFA-8B41E920A480}" type="presParOf" srcId="{A82E6414-48AB-FF47-BF84-10B7480EF882}" destId="{4DEC6544-1E94-A643-A870-C4336289D409}" srcOrd="2" destOrd="0" presId="urn:microsoft.com/office/officeart/2005/8/layout/vProcess5"/>
    <dgm:cxn modelId="{F2E3E088-3841-1542-90AC-B832D35ABC1F}" type="presParOf" srcId="{A82E6414-48AB-FF47-BF84-10B7480EF882}" destId="{59BC9CD2-2C12-E949-9F93-9A367E6FF6E3}" srcOrd="3" destOrd="0" presId="urn:microsoft.com/office/officeart/2005/8/layout/vProcess5"/>
    <dgm:cxn modelId="{4DE2C8C1-3AA8-8142-BDD0-71082E8FAC7F}" type="presParOf" srcId="{A82E6414-48AB-FF47-BF84-10B7480EF882}" destId="{9D4A76D9-7DDF-8C4B-9965-D0499BDF78A5}" srcOrd="4" destOrd="0" presId="urn:microsoft.com/office/officeart/2005/8/layout/vProcess5"/>
    <dgm:cxn modelId="{FB620E8B-EF57-1849-86D4-CA06B9FC1549}" type="presParOf" srcId="{A82E6414-48AB-FF47-BF84-10B7480EF882}" destId="{67457B18-0B62-964F-88EA-3B03A72F888B}" srcOrd="5" destOrd="0" presId="urn:microsoft.com/office/officeart/2005/8/layout/vProcess5"/>
    <dgm:cxn modelId="{A9880482-DE02-0B40-B00A-94F28559D120}" type="presParOf" srcId="{A82E6414-48AB-FF47-BF84-10B7480EF882}" destId="{73683856-99EA-BF45-87A6-4B257CC827CB}" srcOrd="6" destOrd="0" presId="urn:microsoft.com/office/officeart/2005/8/layout/vProcess5"/>
    <dgm:cxn modelId="{719ABE7E-61DA-EC41-8EAE-E0A727068CF9}" type="presParOf" srcId="{A82E6414-48AB-FF47-BF84-10B7480EF882}" destId="{F5F257BD-2D12-8946-B91F-4AE946DA4C22}" srcOrd="7" destOrd="0" presId="urn:microsoft.com/office/officeart/2005/8/layout/vProcess5"/>
    <dgm:cxn modelId="{96E44560-0194-EF4A-B51C-827224337847}" type="presParOf" srcId="{A82E6414-48AB-FF47-BF84-10B7480EF882}" destId="{59644155-8346-1B4B-A083-CBCC55D951A2}"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2C55BB-3824-4542-AE90-2E1AD67AC851}">
      <dsp:nvSpPr>
        <dsp:cNvPr id="0" name=""/>
        <dsp:cNvSpPr/>
      </dsp:nvSpPr>
      <dsp:spPr>
        <a:xfrm>
          <a:off x="3794051" y="1465490"/>
          <a:ext cx="314101" cy="1376064"/>
        </a:xfrm>
        <a:custGeom>
          <a:avLst/>
          <a:gdLst/>
          <a:ahLst/>
          <a:cxnLst/>
          <a:rect l="0" t="0" r="0" b="0"/>
          <a:pathLst>
            <a:path>
              <a:moveTo>
                <a:pt x="314101" y="0"/>
              </a:moveTo>
              <a:lnTo>
                <a:pt x="314101" y="1376064"/>
              </a:lnTo>
              <a:lnTo>
                <a:pt x="0" y="1376064"/>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2ED5C6-8440-CD4E-B3D9-0C5F599C2477}">
      <dsp:nvSpPr>
        <dsp:cNvPr id="0" name=""/>
        <dsp:cNvSpPr/>
      </dsp:nvSpPr>
      <dsp:spPr>
        <a:xfrm>
          <a:off x="4108153" y="1465490"/>
          <a:ext cx="1608036" cy="2752129"/>
        </a:xfrm>
        <a:custGeom>
          <a:avLst/>
          <a:gdLst/>
          <a:ahLst/>
          <a:cxnLst/>
          <a:rect l="0" t="0" r="0" b="0"/>
          <a:pathLst>
            <a:path>
              <a:moveTo>
                <a:pt x="0" y="0"/>
              </a:moveTo>
              <a:lnTo>
                <a:pt x="0" y="2438027"/>
              </a:lnTo>
              <a:lnTo>
                <a:pt x="1608036" y="2438027"/>
              </a:lnTo>
              <a:lnTo>
                <a:pt x="1608036" y="2752129"/>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8DA061-B3F1-CB4E-B636-15059424C528}">
      <dsp:nvSpPr>
        <dsp:cNvPr id="0" name=""/>
        <dsp:cNvSpPr/>
      </dsp:nvSpPr>
      <dsp:spPr>
        <a:xfrm>
          <a:off x="2364814" y="1465490"/>
          <a:ext cx="1743339" cy="2752129"/>
        </a:xfrm>
        <a:custGeom>
          <a:avLst/>
          <a:gdLst/>
          <a:ahLst/>
          <a:cxnLst/>
          <a:rect l="0" t="0" r="0" b="0"/>
          <a:pathLst>
            <a:path>
              <a:moveTo>
                <a:pt x="1743339" y="0"/>
              </a:moveTo>
              <a:lnTo>
                <a:pt x="1743339" y="2438027"/>
              </a:lnTo>
              <a:lnTo>
                <a:pt x="0" y="2438027"/>
              </a:lnTo>
              <a:lnTo>
                <a:pt x="0" y="2752129"/>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F76172-F1CF-1A48-960D-7B3C7C521426}">
      <dsp:nvSpPr>
        <dsp:cNvPr id="0" name=""/>
        <dsp:cNvSpPr/>
      </dsp:nvSpPr>
      <dsp:spPr>
        <a:xfrm>
          <a:off x="2420933" y="490"/>
          <a:ext cx="3374440" cy="1465000"/>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kumimoji="1" lang="en-US" altLang="zh-CN" sz="1500" kern="1200" dirty="0"/>
            <a:t>Classifier scores for </a:t>
          </a:r>
          <a:r>
            <a:rPr kumimoji="1" lang="en-US" altLang="zh-CN" sz="1500" kern="1200" dirty="0" err="1"/>
            <a:t>DecisionTreeClassifier</a:t>
          </a:r>
          <a:r>
            <a:rPr kumimoji="1" lang="en-US" altLang="zh-CN" sz="1500" kern="1200" dirty="0"/>
            <a:t> and </a:t>
          </a:r>
          <a:r>
            <a:rPr kumimoji="1" lang="en-US" altLang="zh-CN" sz="1500" kern="1200" dirty="0" err="1"/>
            <a:t>KNeighborsClassifier</a:t>
          </a:r>
          <a:r>
            <a:rPr kumimoji="1" lang="en-US" altLang="zh-CN" sz="1500" kern="1200" dirty="0"/>
            <a:t> are higher than the Logistic Regression and SVC.</a:t>
          </a:r>
          <a:endParaRPr lang="zh-CN" altLang="en-US" sz="1500" kern="1200" dirty="0"/>
        </a:p>
      </dsp:txBody>
      <dsp:txXfrm>
        <a:off x="2420933" y="490"/>
        <a:ext cx="3374440" cy="1465000"/>
      </dsp:txXfrm>
    </dsp:sp>
    <dsp:sp modelId="{54F29155-0194-1C46-BB32-1F457376A389}">
      <dsp:nvSpPr>
        <dsp:cNvPr id="0" name=""/>
        <dsp:cNvSpPr/>
      </dsp:nvSpPr>
      <dsp:spPr>
        <a:xfrm>
          <a:off x="1070879" y="4217620"/>
          <a:ext cx="2587869" cy="554225"/>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kumimoji="1" lang="en-US" altLang="zh-CN" sz="1500" kern="1200" dirty="0" err="1"/>
            <a:t>DecisionTreeClassifier</a:t>
          </a:r>
          <a:endParaRPr lang="zh-CN" altLang="en-US" sz="1500" kern="1200" dirty="0"/>
        </a:p>
      </dsp:txBody>
      <dsp:txXfrm>
        <a:off x="1070879" y="4217620"/>
        <a:ext cx="2587869" cy="554225"/>
      </dsp:txXfrm>
    </dsp:sp>
    <dsp:sp modelId="{69207E35-D45D-7B40-A2E5-3BFF58DFB51C}">
      <dsp:nvSpPr>
        <dsp:cNvPr id="0" name=""/>
        <dsp:cNvSpPr/>
      </dsp:nvSpPr>
      <dsp:spPr>
        <a:xfrm>
          <a:off x="4286952" y="4217620"/>
          <a:ext cx="2858475" cy="529515"/>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kumimoji="1" lang="en-US" altLang="zh-CN" sz="1500" kern="1200" dirty="0" err="1"/>
            <a:t>KNeighborsClassifier</a:t>
          </a:r>
          <a:endParaRPr lang="zh-CN" altLang="en-US" sz="1500" kern="1200" dirty="0"/>
        </a:p>
      </dsp:txBody>
      <dsp:txXfrm>
        <a:off x="4286952" y="4217620"/>
        <a:ext cx="2858475" cy="529515"/>
      </dsp:txXfrm>
    </dsp:sp>
    <dsp:sp modelId="{20D59706-7504-144B-B68A-6B61F27B9D07}">
      <dsp:nvSpPr>
        <dsp:cNvPr id="0" name=""/>
        <dsp:cNvSpPr/>
      </dsp:nvSpPr>
      <dsp:spPr>
        <a:xfrm>
          <a:off x="1162537" y="2557420"/>
          <a:ext cx="2631514" cy="568269"/>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kumimoji="1" lang="en-US" altLang="zh-CN" sz="1500" kern="1200" dirty="0"/>
            <a:t>Neural Net </a:t>
          </a:r>
          <a:r>
            <a:rPr kumimoji="1" lang="en-US" altLang="zh-CN" sz="1500" kern="1200" dirty="0" err="1"/>
            <a:t>Tensorflow</a:t>
          </a:r>
          <a:endParaRPr lang="zh-CN" altLang="en-US" sz="1500" kern="1200" dirty="0"/>
        </a:p>
      </dsp:txBody>
      <dsp:txXfrm>
        <a:off x="1162537" y="2557420"/>
        <a:ext cx="2631514" cy="5682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593DA4-8DC5-E04A-A3EC-034B231079C2}">
      <dsp:nvSpPr>
        <dsp:cNvPr id="0" name=""/>
        <dsp:cNvSpPr/>
      </dsp:nvSpPr>
      <dsp:spPr>
        <a:xfrm>
          <a:off x="38066" y="133339"/>
          <a:ext cx="9220288" cy="170736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kumimoji="1" lang="en-US" sz="1600" kern="1200" dirty="0"/>
            <a:t>The dataset is small and biased </a:t>
          </a:r>
          <a:r>
            <a:rPr lang="en-US" sz="1600" kern="1200" dirty="0"/>
            <a:t>with only 100 patients diagnosed with AD out of a total of 436. Therefore, overfitting is still a critical challenge in training a deeper CNN model with a limited number of training samples compared to the large number of learnable parameters (Shen et al., 2017). One way to solve this would be to get more data with equal distribution of AD and non-AD patients.</a:t>
          </a:r>
        </a:p>
      </dsp:txBody>
      <dsp:txXfrm>
        <a:off x="88073" y="183346"/>
        <a:ext cx="9120274" cy="16073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565E8-64CF-FD4B-B1B5-B2568D8DBF46}">
      <dsp:nvSpPr>
        <dsp:cNvPr id="0" name=""/>
        <dsp:cNvSpPr/>
      </dsp:nvSpPr>
      <dsp:spPr>
        <a:xfrm>
          <a:off x="124353" y="0"/>
          <a:ext cx="9176285" cy="220935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kumimoji="1" lang="en-US" sz="1600" kern="1200" dirty="0"/>
            <a:t>The dataset is small and biased </a:t>
          </a:r>
          <a:r>
            <a:rPr lang="en-US" sz="1600" kern="1200" dirty="0"/>
            <a:t>with only 100 patients</a:t>
          </a:r>
          <a:r>
            <a:rPr lang="zh-CN" altLang="en-US" sz="1600" kern="1200" dirty="0"/>
            <a:t> </a:t>
          </a:r>
          <a:r>
            <a:rPr lang="en-US" sz="1600" kern="1200" dirty="0"/>
            <a:t>diagnosed with AD out of a total of 436. Therefore, overfitting is still a critical challenge in training a deeper CNN model with a limited number of training samples compared to the large number of learnable parameters (Shen et al., 2017). One way to solve this would be to get more data with equal distribution of AD and non-AD patients.</a:t>
          </a:r>
        </a:p>
      </dsp:txBody>
      <dsp:txXfrm>
        <a:off x="189063" y="64710"/>
        <a:ext cx="6461909" cy="2079931"/>
      </dsp:txXfrm>
    </dsp:sp>
    <dsp:sp modelId="{9FD1FF3E-9BD2-3B4F-AB2C-33CDDCDF275F}">
      <dsp:nvSpPr>
        <dsp:cNvPr id="0" name=""/>
        <dsp:cNvSpPr/>
      </dsp:nvSpPr>
      <dsp:spPr>
        <a:xfrm>
          <a:off x="1598769" y="2433605"/>
          <a:ext cx="8938260" cy="1904955"/>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Since the data we are working with is very heavy, each image being of size 176x208x176 voxels and 436 of such images, it takes a long time for epochs to run on CPU. To successfully understand and train better models, we need to run more epochs on a computer with better processing speed or a GPU.</a:t>
          </a:r>
        </a:p>
      </dsp:txBody>
      <dsp:txXfrm>
        <a:off x="1654563" y="2489399"/>
        <a:ext cx="5570729" cy="1793367"/>
      </dsp:txXfrm>
    </dsp:sp>
    <dsp:sp modelId="{3888679E-ABAE-924F-A85B-7817119E43A1}">
      <dsp:nvSpPr>
        <dsp:cNvPr id="0" name=""/>
        <dsp:cNvSpPr/>
      </dsp:nvSpPr>
      <dsp:spPr>
        <a:xfrm>
          <a:off x="7300111" y="1312250"/>
          <a:ext cx="1678602" cy="1678602"/>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677796" y="1312250"/>
        <a:ext cx="923232" cy="12631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F7FE7-A748-994D-8091-91995409EC5A}">
      <dsp:nvSpPr>
        <dsp:cNvPr id="0" name=""/>
        <dsp:cNvSpPr/>
      </dsp:nvSpPr>
      <dsp:spPr>
        <a:xfrm>
          <a:off x="0" y="0"/>
          <a:ext cx="8938260" cy="165877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kumimoji="1" lang="en-US" sz="1400" kern="1200" dirty="0"/>
            <a:t>The dataset is small and biased </a:t>
          </a:r>
          <a:r>
            <a:rPr lang="en-US" sz="1400" kern="1200" dirty="0"/>
            <a:t>with only 100 patients diagnosed with AD out of a total of 436. Therefore, overfitting is still a critical challenge in training a deeper CNN model with a limited number of training samples compared to the large number of learnable parameters (Shen et al., 2017). One way to solve this would be to get more data with equal distribution of AD and non-AD patients.</a:t>
          </a:r>
        </a:p>
      </dsp:txBody>
      <dsp:txXfrm>
        <a:off x="48584" y="48584"/>
        <a:ext cx="7148308" cy="1561610"/>
      </dsp:txXfrm>
    </dsp:sp>
    <dsp:sp modelId="{4DEC6544-1E94-A643-A870-C4336289D409}">
      <dsp:nvSpPr>
        <dsp:cNvPr id="0" name=""/>
        <dsp:cNvSpPr/>
      </dsp:nvSpPr>
      <dsp:spPr>
        <a:xfrm>
          <a:off x="788669" y="1935242"/>
          <a:ext cx="8938260" cy="165877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Since the data we are working with is very heavy, each image being of size 176x208x176 voxels and 436 of such images, it takes a long time for epochs to run on CPU. To successfully understand and train better models, we need to run more epochs on a computer with better processing speed or a GPU.</a:t>
          </a:r>
        </a:p>
      </dsp:txBody>
      <dsp:txXfrm>
        <a:off x="837253" y="1983826"/>
        <a:ext cx="6974215" cy="1561610"/>
      </dsp:txXfrm>
    </dsp:sp>
    <dsp:sp modelId="{59BC9CD2-2C12-E949-9F93-9A367E6FF6E3}">
      <dsp:nvSpPr>
        <dsp:cNvPr id="0" name=""/>
        <dsp:cNvSpPr/>
      </dsp:nvSpPr>
      <dsp:spPr>
        <a:xfrm>
          <a:off x="1577339" y="3870484"/>
          <a:ext cx="8938260" cy="165877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In 2D approach, we slices 40 images in each head and append label continuously, in other words, we didn’t shuffle the train data before test accuracy, thus it can influence result.</a:t>
          </a:r>
        </a:p>
      </dsp:txBody>
      <dsp:txXfrm>
        <a:off x="1625923" y="3919068"/>
        <a:ext cx="6974215" cy="1561610"/>
      </dsp:txXfrm>
    </dsp:sp>
    <dsp:sp modelId="{9D4A76D9-7DDF-8C4B-9965-D0499BDF78A5}">
      <dsp:nvSpPr>
        <dsp:cNvPr id="0" name=""/>
        <dsp:cNvSpPr/>
      </dsp:nvSpPr>
      <dsp:spPr>
        <a:xfrm>
          <a:off x="7860053" y="1257907"/>
          <a:ext cx="1078206" cy="107820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8102649" y="1257907"/>
        <a:ext cx="593014" cy="811350"/>
      </dsp:txXfrm>
    </dsp:sp>
    <dsp:sp modelId="{67457B18-0B62-964F-88EA-3B03A72F888B}">
      <dsp:nvSpPr>
        <dsp:cNvPr id="0" name=""/>
        <dsp:cNvSpPr/>
      </dsp:nvSpPr>
      <dsp:spPr>
        <a:xfrm>
          <a:off x="8648723" y="3182090"/>
          <a:ext cx="1078206" cy="1078206"/>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8891319" y="3182090"/>
        <a:ext cx="593014" cy="81135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3D7ECD-4F24-8D48-A64E-E722DFD5077F}" type="datetimeFigureOut">
              <a:rPr kumimoji="1" lang="zh-CN" altLang="en-US" smtClean="0"/>
              <a:t>2019/4/22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E21DA-CC64-BF4F-A176-217A3415B680}" type="slidenum">
              <a:rPr kumimoji="1" lang="zh-CN" altLang="en-US" smtClean="0"/>
              <a:t>‹#›</a:t>
            </a:fld>
            <a:endParaRPr kumimoji="1" lang="zh-CN" altLang="en-US"/>
          </a:p>
        </p:txBody>
      </p:sp>
    </p:spTree>
    <p:extLst>
      <p:ext uri="{BB962C8B-B14F-4D97-AF65-F5344CB8AC3E}">
        <p14:creationId xmlns:p14="http://schemas.microsoft.com/office/powerpoint/2010/main" val="1307222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B9E21DA-CC64-BF4F-A176-217A3415B680}" type="slidenum">
              <a:rPr kumimoji="1" lang="zh-CN" altLang="en-US" smtClean="0"/>
              <a:t>7</a:t>
            </a:fld>
            <a:endParaRPr kumimoji="1" lang="zh-CN" altLang="en-US"/>
          </a:p>
        </p:txBody>
      </p:sp>
    </p:spTree>
    <p:extLst>
      <p:ext uri="{BB962C8B-B14F-4D97-AF65-F5344CB8AC3E}">
        <p14:creationId xmlns:p14="http://schemas.microsoft.com/office/powerpoint/2010/main" val="1520058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B9E21DA-CC64-BF4F-A176-217A3415B680}" type="slidenum">
              <a:rPr kumimoji="1" lang="zh-CN" altLang="en-US" smtClean="0"/>
              <a:t>14</a:t>
            </a:fld>
            <a:endParaRPr kumimoji="1" lang="zh-CN" altLang="en-US"/>
          </a:p>
        </p:txBody>
      </p:sp>
    </p:spTree>
    <p:extLst>
      <p:ext uri="{BB962C8B-B14F-4D97-AF65-F5344CB8AC3E}">
        <p14:creationId xmlns:p14="http://schemas.microsoft.com/office/powerpoint/2010/main" val="1160762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B9E21DA-CC64-BF4F-A176-217A3415B680}" type="slidenum">
              <a:rPr kumimoji="1" lang="zh-CN" altLang="en-US" smtClean="0"/>
              <a:t>18</a:t>
            </a:fld>
            <a:endParaRPr kumimoji="1" lang="zh-CN" altLang="en-US"/>
          </a:p>
        </p:txBody>
      </p:sp>
    </p:spTree>
    <p:extLst>
      <p:ext uri="{BB962C8B-B14F-4D97-AF65-F5344CB8AC3E}">
        <p14:creationId xmlns:p14="http://schemas.microsoft.com/office/powerpoint/2010/main" val="3498524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B9E21DA-CC64-BF4F-A176-217A3415B680}" type="slidenum">
              <a:rPr kumimoji="1" lang="zh-CN" altLang="en-US" smtClean="0"/>
              <a:t>28</a:t>
            </a:fld>
            <a:endParaRPr kumimoji="1" lang="zh-CN" altLang="en-US"/>
          </a:p>
        </p:txBody>
      </p:sp>
    </p:spTree>
    <p:extLst>
      <p:ext uri="{BB962C8B-B14F-4D97-AF65-F5344CB8AC3E}">
        <p14:creationId xmlns:p14="http://schemas.microsoft.com/office/powerpoint/2010/main" val="2483773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B9E21DA-CC64-BF4F-A176-217A3415B680}" type="slidenum">
              <a:rPr kumimoji="1" lang="zh-CN" altLang="en-US" smtClean="0"/>
              <a:t>42</a:t>
            </a:fld>
            <a:endParaRPr kumimoji="1" lang="zh-CN" altLang="en-US"/>
          </a:p>
        </p:txBody>
      </p:sp>
    </p:spTree>
    <p:extLst>
      <p:ext uri="{BB962C8B-B14F-4D97-AF65-F5344CB8AC3E}">
        <p14:creationId xmlns:p14="http://schemas.microsoft.com/office/powerpoint/2010/main" val="2412083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B9E21DA-CC64-BF4F-A176-217A3415B680}" type="slidenum">
              <a:rPr kumimoji="1" lang="zh-CN" altLang="en-US" smtClean="0"/>
              <a:t>52</a:t>
            </a:fld>
            <a:endParaRPr kumimoji="1" lang="zh-CN" altLang="en-US"/>
          </a:p>
        </p:txBody>
      </p:sp>
    </p:spTree>
    <p:extLst>
      <p:ext uri="{BB962C8B-B14F-4D97-AF65-F5344CB8AC3E}">
        <p14:creationId xmlns:p14="http://schemas.microsoft.com/office/powerpoint/2010/main" val="29440585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www.officeplus.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22049" r="54675" b="21936"/>
          <a:stretch/>
        </p:blipFill>
        <p:spPr>
          <a:xfrm>
            <a:off x="849510" y="-12701"/>
            <a:ext cx="10492980" cy="6858001"/>
          </a:xfrm>
          <a:prstGeom prst="rect">
            <a:avLst/>
          </a:prstGeom>
        </p:spPr>
      </p:pic>
      <p:sp>
        <p:nvSpPr>
          <p:cNvPr id="4" name="文本占位符 7"/>
          <p:cNvSpPr>
            <a:spLocks noGrp="1"/>
          </p:cNvSpPr>
          <p:nvPr>
            <p:ph type="body" sz="quarter" idx="10"/>
          </p:nvPr>
        </p:nvSpPr>
        <p:spPr>
          <a:xfrm>
            <a:off x="522697" y="2307026"/>
            <a:ext cx="11146606" cy="937764"/>
          </a:xfrm>
          <a:prstGeom prst="rect">
            <a:avLst/>
          </a:prstGeom>
          <a:ln w="12700" cmpd="sng">
            <a:noFill/>
          </a:ln>
        </p:spPr>
        <p:txBody>
          <a:bodyPr vert="horz" anchor="ctr"/>
          <a:lstStyle>
            <a:lvl1pPr marL="0" indent="0" algn="ctr">
              <a:buNone/>
              <a:defRPr sz="48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1"/>
          </p:nvPr>
        </p:nvSpPr>
        <p:spPr>
          <a:xfrm>
            <a:off x="3155230" y="3669185"/>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7"/>
          <p:cNvSpPr>
            <a:spLocks noGrp="1"/>
          </p:cNvSpPr>
          <p:nvPr>
            <p:ph type="body" sz="quarter" idx="12"/>
          </p:nvPr>
        </p:nvSpPr>
        <p:spPr>
          <a:xfrm>
            <a:off x="6742690" y="3669184"/>
            <a:ext cx="2294080" cy="549890"/>
          </a:xfrm>
          <a:prstGeom prst="rect">
            <a:avLst/>
          </a:prstGeom>
          <a:solidFill>
            <a:schemeClr val="bg1"/>
          </a:solidFill>
          <a:ln w="12700" cmpd="sng">
            <a:solidFill>
              <a:schemeClr val="tx1">
                <a:lumMod val="50000"/>
                <a:lumOff val="50000"/>
              </a:schemeClr>
            </a:solidFill>
          </a:ln>
        </p:spPr>
        <p:txBody>
          <a:bodyPr vert="horz" anchor="t"/>
          <a:lstStyle>
            <a:lvl1pPr marL="0" indent="0" algn="ctr">
              <a:buNone/>
              <a:defRPr sz="1400" b="0">
                <a:latin typeface="Microsoft YaHei" charset="0"/>
                <a:ea typeface="Microsoft YaHei" charset="0"/>
                <a:cs typeface="Microsoft YaHei" charset="0"/>
              </a:defRPr>
            </a:lvl1pPr>
          </a:lstStyle>
          <a:p>
            <a:pPr lvl="0"/>
            <a:endParaRPr kumimoji="1" lang="zh-CN" altLang="en-US" dirty="0"/>
          </a:p>
        </p:txBody>
      </p:sp>
      <p:sp>
        <p:nvSpPr>
          <p:cNvPr id="8" name="文本占位符 7"/>
          <p:cNvSpPr>
            <a:spLocks noGrp="1"/>
          </p:cNvSpPr>
          <p:nvPr>
            <p:ph type="body" sz="quarter" idx="13"/>
          </p:nvPr>
        </p:nvSpPr>
        <p:spPr>
          <a:xfrm>
            <a:off x="3155230" y="4448647"/>
            <a:ext cx="5881540" cy="508364"/>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endParaRPr kumimoji="1" lang="zh-CN" altLang="en-US" dirty="0"/>
          </a:p>
        </p:txBody>
      </p:sp>
      <p:sp>
        <p:nvSpPr>
          <p:cNvPr id="10" name="文本占位符 7"/>
          <p:cNvSpPr>
            <a:spLocks noGrp="1"/>
          </p:cNvSpPr>
          <p:nvPr>
            <p:ph type="body" sz="quarter" idx="14"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11645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111783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053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145983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145983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9" name="文本占位符 6"/>
          <p:cNvSpPr>
            <a:spLocks noGrp="1"/>
          </p:cNvSpPr>
          <p:nvPr>
            <p:ph type="body" sz="quarter" idx="16" hasCustomPrompt="1"/>
          </p:nvPr>
        </p:nvSpPr>
        <p:spPr>
          <a:xfrm>
            <a:off x="8433254"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0" name="文本占位符 6"/>
          <p:cNvSpPr>
            <a:spLocks noGrp="1"/>
          </p:cNvSpPr>
          <p:nvPr>
            <p:ph type="body" sz="quarter" idx="17" hasCustomPrompt="1"/>
          </p:nvPr>
        </p:nvSpPr>
        <p:spPr>
          <a:xfrm>
            <a:off x="8433253"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494654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4946541"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682085273"/>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79519"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1" name="文本占位符 6"/>
          <p:cNvSpPr>
            <a:spLocks noGrp="1"/>
          </p:cNvSpPr>
          <p:nvPr>
            <p:ph type="body" sz="quarter" idx="18" hasCustomPrompt="1"/>
          </p:nvPr>
        </p:nvSpPr>
        <p:spPr>
          <a:xfrm>
            <a:off x="3484482" y="416732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32" name="文本占位符 6"/>
          <p:cNvSpPr>
            <a:spLocks noGrp="1"/>
          </p:cNvSpPr>
          <p:nvPr>
            <p:ph type="body" sz="quarter" idx="19" hasCustomPrompt="1"/>
          </p:nvPr>
        </p:nvSpPr>
        <p:spPr>
          <a:xfrm>
            <a:off x="3483070" y="462280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4" name="文本占位符 6"/>
          <p:cNvSpPr>
            <a:spLocks noGrp="1"/>
          </p:cNvSpPr>
          <p:nvPr>
            <p:ph type="body" sz="quarter" idx="20" hasCustomPrompt="1"/>
          </p:nvPr>
        </p:nvSpPr>
        <p:spPr>
          <a:xfrm>
            <a:off x="6389445"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5" name="文本占位符 6"/>
          <p:cNvSpPr>
            <a:spLocks noGrp="1"/>
          </p:cNvSpPr>
          <p:nvPr>
            <p:ph type="body" sz="quarter" idx="21" hasCustomPrompt="1"/>
          </p:nvPr>
        </p:nvSpPr>
        <p:spPr>
          <a:xfrm>
            <a:off x="6390855"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6" name="文本占位符 6"/>
          <p:cNvSpPr>
            <a:spLocks noGrp="1"/>
          </p:cNvSpPr>
          <p:nvPr>
            <p:ph type="body" sz="quarter" idx="22" hasCustomPrompt="1"/>
          </p:nvPr>
        </p:nvSpPr>
        <p:spPr>
          <a:xfrm>
            <a:off x="9294408" y="4171304"/>
            <a:ext cx="2297865" cy="455476"/>
          </a:xfrm>
          <a:prstGeom prst="rect">
            <a:avLst/>
          </a:prstGeom>
        </p:spPr>
        <p:txBody>
          <a:bodyPr/>
          <a:lstStyle>
            <a:lvl1pPr marL="0" indent="0" algn="ctr">
              <a:buNone/>
              <a:defRPr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7" name="文本占位符 6"/>
          <p:cNvSpPr>
            <a:spLocks noGrp="1"/>
          </p:cNvSpPr>
          <p:nvPr>
            <p:ph type="body" sz="quarter" idx="23" hasCustomPrompt="1"/>
          </p:nvPr>
        </p:nvSpPr>
        <p:spPr>
          <a:xfrm>
            <a:off x="9294407" y="4626780"/>
            <a:ext cx="2297865" cy="455476"/>
          </a:xfrm>
          <a:prstGeom prst="rect">
            <a:avLst/>
          </a:prstGeom>
        </p:spPr>
        <p:txBody>
          <a:bodyPr/>
          <a:lstStyle>
            <a:lvl1pPr marL="0" indent="0" algn="ctr">
              <a:buNone/>
              <a:defRPr sz="18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2118421993"/>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marL="0" indent="0" algn="ctr">
              <a:lnSpc>
                <a:spcPct val="130000"/>
              </a:lnSpc>
              <a:buNone/>
              <a:defRPr sz="1400" b="0">
                <a:latin typeface="Microsoft YaHei" charset="0"/>
                <a:ea typeface="Microsoft YaHei" charset="0"/>
                <a:cs typeface="Microsoft YaHei" charset="0"/>
              </a:defRPr>
            </a:lvl1pPr>
          </a:lstStyle>
          <a:p>
            <a:pPr lvl="0"/>
            <a:endParaRPr kumimoji="1" lang="zh-CN" altLang="en-US" dirty="0"/>
          </a:p>
        </p:txBody>
      </p:sp>
      <p:sp>
        <p:nvSpPr>
          <p:cNvPr id="7" name="文本占位符 6"/>
          <p:cNvSpPr>
            <a:spLocks noGrp="1"/>
          </p:cNvSpPr>
          <p:nvPr>
            <p:ph type="body" sz="quarter" idx="14" hasCustomPrompt="1"/>
          </p:nvPr>
        </p:nvSpPr>
        <p:spPr>
          <a:xfrm>
            <a:off x="579519"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79518"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892015"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892013"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5204511"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5204511"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517007" y="4167324"/>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517007" y="4622800"/>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29503" y="4165951"/>
            <a:ext cx="1805335"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29502" y="4621427"/>
            <a:ext cx="1805335"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857962504"/>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558800" y="4165951"/>
            <a:ext cx="2413000" cy="2413000"/>
          </a:xfrm>
          <a:prstGeom prst="ellipse">
            <a:avLst/>
          </a:prstGeom>
        </p:spPr>
      </p:pic>
      <p:pic>
        <p:nvPicPr>
          <p:cNvPr id="4" name="图片 3"/>
          <p:cNvPicPr>
            <a:picLocks noChangeAspect="1"/>
          </p:cNvPicPr>
          <p:nvPr userDrawn="1"/>
        </p:nvPicPr>
        <p:blipFill rotWithShape="1">
          <a:blip r:embed="rId2"/>
          <a:srcRect l="61489" t="25058" r="12143" b="25081"/>
          <a:stretch/>
        </p:blipFill>
        <p:spPr>
          <a:xfrm>
            <a:off x="7378700" y="203200"/>
            <a:ext cx="4419600" cy="4419600"/>
          </a:xfrm>
          <a:prstGeom prst="ellipse">
            <a:avLst/>
          </a:prstGeom>
        </p:spPr>
      </p:pic>
      <p:sp>
        <p:nvSpPr>
          <p:cNvPr id="5"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6" name="文本占位符 7"/>
          <p:cNvSpPr>
            <a:spLocks noGrp="1"/>
          </p:cNvSpPr>
          <p:nvPr>
            <p:ph type="body" sz="quarter" idx="11" hasCustomPrompt="1"/>
          </p:nvPr>
        </p:nvSpPr>
        <p:spPr>
          <a:xfrm>
            <a:off x="3801979" y="1020156"/>
            <a:ext cx="4588044" cy="888855"/>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r>
              <a:rPr kumimoji="1" lang="zh-CN" altLang="en-US" dirty="0"/>
              <a:t>目录</a:t>
            </a:r>
          </a:p>
        </p:txBody>
      </p:sp>
      <p:sp>
        <p:nvSpPr>
          <p:cNvPr id="8" name="文本占位符 7"/>
          <p:cNvSpPr>
            <a:spLocks noGrp="1"/>
          </p:cNvSpPr>
          <p:nvPr>
            <p:ph type="body" sz="quarter" idx="12" hasCustomPrompt="1"/>
          </p:nvPr>
        </p:nvSpPr>
        <p:spPr>
          <a:xfrm>
            <a:off x="3801979" y="1909012"/>
            <a:ext cx="4588044" cy="401052"/>
          </a:xfrm>
          <a:prstGeom prst="rect">
            <a:avLst/>
          </a:prstGeom>
          <a:ln w="12700" cmpd="sng">
            <a:noFill/>
          </a:ln>
        </p:spPr>
        <p:txBody>
          <a:bodyPr vert="horz" anchor="ctr"/>
          <a:lstStyle>
            <a:lvl1pPr marL="0" indent="0" algn="ctr">
              <a:buNone/>
              <a:defRPr sz="2000" b="0">
                <a:latin typeface="Microsoft YaHei" charset="0"/>
                <a:ea typeface="Microsoft YaHei" charset="0"/>
                <a:cs typeface="Microsoft YaHei" charset="0"/>
              </a:defRPr>
            </a:lvl1pPr>
          </a:lstStyle>
          <a:p>
            <a:pPr lvl="0"/>
            <a:r>
              <a:rPr kumimoji="1" lang="en-US" altLang="zh-CN" dirty="0"/>
              <a:t>CONTENTS</a:t>
            </a:r>
            <a:endParaRPr kumimoji="1" lang="zh-CN" altLang="en-US" dirty="0"/>
          </a:p>
        </p:txBody>
      </p:sp>
      <p:sp>
        <p:nvSpPr>
          <p:cNvPr id="9" name="文本占位符 7"/>
          <p:cNvSpPr>
            <a:spLocks noGrp="1"/>
          </p:cNvSpPr>
          <p:nvPr>
            <p:ph type="body" sz="quarter" idx="13"/>
          </p:nvPr>
        </p:nvSpPr>
        <p:spPr>
          <a:xfrm>
            <a:off x="1459832" y="2413000"/>
            <a:ext cx="9272338" cy="1059969"/>
          </a:xfrm>
          <a:prstGeom prst="rect">
            <a:avLst/>
          </a:prstGeom>
          <a:ln w="12700" cmpd="sng">
            <a:noFill/>
          </a:ln>
        </p:spPr>
        <p:txBody>
          <a:bodyPr vert="horz" anchor="t"/>
          <a:lstStyle>
            <a:lvl1pPr>
              <a:defRPr kumimoji="1" lang="zh-CN" altLang="en-US" sz="1400" b="0" dirty="0">
                <a:latin typeface="Microsoft YaHei" charset="0"/>
                <a:ea typeface="Microsoft YaHei" charset="0"/>
                <a:cs typeface="Microsoft YaHei" charset="0"/>
              </a:defRPr>
            </a:lvl1pPr>
          </a:lstStyle>
          <a:p>
            <a:pPr marL="0" lvl="0" indent="0" algn="ctr">
              <a:lnSpc>
                <a:spcPct val="130000"/>
              </a:lnSpc>
              <a:buNone/>
            </a:pPr>
            <a:endParaRPr kumimoji="1" lang="zh-CN" altLang="en-US" dirty="0"/>
          </a:p>
        </p:txBody>
      </p:sp>
      <p:sp>
        <p:nvSpPr>
          <p:cNvPr id="7" name="文本占位符 6"/>
          <p:cNvSpPr>
            <a:spLocks noGrp="1"/>
          </p:cNvSpPr>
          <p:nvPr>
            <p:ph type="body" sz="quarter" idx="14" hasCustomPrompt="1"/>
          </p:nvPr>
        </p:nvSpPr>
        <p:spPr>
          <a:xfrm>
            <a:off x="558800"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8" name="文本占位符 6"/>
          <p:cNvSpPr>
            <a:spLocks noGrp="1"/>
          </p:cNvSpPr>
          <p:nvPr>
            <p:ph type="body" sz="quarter" idx="15" hasCustomPrompt="1"/>
          </p:nvPr>
        </p:nvSpPr>
        <p:spPr>
          <a:xfrm>
            <a:off x="558799"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8" name="文本占位符 6"/>
          <p:cNvSpPr>
            <a:spLocks noGrp="1"/>
          </p:cNvSpPr>
          <p:nvPr>
            <p:ph type="body" sz="quarter" idx="16" hasCustomPrompt="1"/>
          </p:nvPr>
        </p:nvSpPr>
        <p:spPr>
          <a:xfrm>
            <a:off x="2408797"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9" name="文本占位符 6"/>
          <p:cNvSpPr>
            <a:spLocks noGrp="1"/>
          </p:cNvSpPr>
          <p:nvPr>
            <p:ph type="body" sz="quarter" idx="17" hasCustomPrompt="1"/>
          </p:nvPr>
        </p:nvSpPr>
        <p:spPr>
          <a:xfrm>
            <a:off x="2408797"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6"/>
          <p:cNvSpPr>
            <a:spLocks noGrp="1"/>
          </p:cNvSpPr>
          <p:nvPr>
            <p:ph type="body" sz="quarter" idx="18" hasCustomPrompt="1"/>
          </p:nvPr>
        </p:nvSpPr>
        <p:spPr>
          <a:xfrm>
            <a:off x="425879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1" name="文本占位符 6"/>
          <p:cNvSpPr>
            <a:spLocks noGrp="1"/>
          </p:cNvSpPr>
          <p:nvPr>
            <p:ph type="body" sz="quarter" idx="19" hasCustomPrompt="1"/>
          </p:nvPr>
        </p:nvSpPr>
        <p:spPr>
          <a:xfrm>
            <a:off x="4258794"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2" name="文本占位符 6"/>
          <p:cNvSpPr>
            <a:spLocks noGrp="1"/>
          </p:cNvSpPr>
          <p:nvPr>
            <p:ph type="body" sz="quarter" idx="20" hasCustomPrompt="1"/>
          </p:nvPr>
        </p:nvSpPr>
        <p:spPr>
          <a:xfrm>
            <a:off x="7958788" y="4167324"/>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3" name="文本占位符 6"/>
          <p:cNvSpPr>
            <a:spLocks noGrp="1"/>
          </p:cNvSpPr>
          <p:nvPr>
            <p:ph type="body" sz="quarter" idx="21" hasCustomPrompt="1"/>
          </p:nvPr>
        </p:nvSpPr>
        <p:spPr>
          <a:xfrm>
            <a:off x="7954761" y="4622800"/>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4" name="文本占位符 6"/>
          <p:cNvSpPr>
            <a:spLocks noGrp="1"/>
          </p:cNvSpPr>
          <p:nvPr>
            <p:ph type="body" sz="quarter" idx="22" hasCustomPrompt="1"/>
          </p:nvPr>
        </p:nvSpPr>
        <p:spPr>
          <a:xfrm>
            <a:off x="9808784"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5" name="文本占位符 6"/>
          <p:cNvSpPr>
            <a:spLocks noGrp="1"/>
          </p:cNvSpPr>
          <p:nvPr>
            <p:ph type="body" sz="quarter" idx="23" hasCustomPrompt="1"/>
          </p:nvPr>
        </p:nvSpPr>
        <p:spPr>
          <a:xfrm>
            <a:off x="9808783"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6" name="文本占位符 6"/>
          <p:cNvSpPr>
            <a:spLocks noGrp="1"/>
          </p:cNvSpPr>
          <p:nvPr>
            <p:ph type="body" sz="quarter" idx="24" hasCustomPrompt="1"/>
          </p:nvPr>
        </p:nvSpPr>
        <p:spPr>
          <a:xfrm>
            <a:off x="6108791" y="4165951"/>
            <a:ext cx="1846774" cy="455476"/>
          </a:xfrm>
          <a:prstGeom prst="rect">
            <a:avLst/>
          </a:prstGeom>
        </p:spPr>
        <p:txBody>
          <a:bodyPr/>
          <a:lstStyle>
            <a:lvl1pPr marL="0" indent="0" algn="ctr">
              <a:buNone/>
              <a:defRPr sz="2000" b="1"/>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7" name="文本占位符 6"/>
          <p:cNvSpPr>
            <a:spLocks noGrp="1"/>
          </p:cNvSpPr>
          <p:nvPr>
            <p:ph type="body" sz="quarter" idx="25" hasCustomPrompt="1"/>
          </p:nvPr>
        </p:nvSpPr>
        <p:spPr>
          <a:xfrm>
            <a:off x="6108791" y="4621427"/>
            <a:ext cx="1846774" cy="455476"/>
          </a:xfrm>
          <a:prstGeom prst="rect">
            <a:avLst/>
          </a:prstGeom>
        </p:spPr>
        <p:txBody>
          <a:bodyPr/>
          <a:lstStyle>
            <a:lvl1pPr marL="0" indent="0" algn="ctr">
              <a:buNone/>
              <a:defRPr sz="1400" b="0">
                <a:latin typeface="+mn-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110613202"/>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p:blipFill>
        <p:spPr>
          <a:xfrm>
            <a:off x="3882314" y="1181451"/>
            <a:ext cx="4495104" cy="4495104"/>
          </a:xfrm>
          <a:prstGeom prst="ellipse">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5" name="文本占位符 7"/>
          <p:cNvSpPr>
            <a:spLocks noGrp="1"/>
          </p:cNvSpPr>
          <p:nvPr>
            <p:ph type="body" sz="quarter" idx="11"/>
          </p:nvPr>
        </p:nvSpPr>
        <p:spPr>
          <a:xfrm>
            <a:off x="2326105" y="2470485"/>
            <a:ext cx="7539792" cy="1074822"/>
          </a:xfrm>
          <a:prstGeom prst="rect">
            <a:avLst/>
          </a:prstGeom>
          <a:ln w="12700" cmpd="sng">
            <a:noFill/>
          </a:ln>
        </p:spPr>
        <p:txBody>
          <a:bodyPr vert="horz" anchor="ctr"/>
          <a:lstStyle>
            <a:lvl1pPr marL="0" indent="0" algn="ctr">
              <a:buNone/>
              <a:defRPr sz="6000" b="1">
                <a:latin typeface="Microsoft YaHei" charset="0"/>
                <a:ea typeface="Microsoft YaHei" charset="0"/>
                <a:cs typeface="Microsoft YaHei" charset="0"/>
              </a:defRPr>
            </a:lvl1pPr>
          </a:lstStyle>
          <a:p>
            <a:pPr lvl="0"/>
            <a:endParaRPr kumimoji="1" lang="zh-CN" altLang="en-US" dirty="0"/>
          </a:p>
        </p:txBody>
      </p:sp>
      <p:sp>
        <p:nvSpPr>
          <p:cNvPr id="6" name="文本占位符 7"/>
          <p:cNvSpPr>
            <a:spLocks noGrp="1"/>
          </p:cNvSpPr>
          <p:nvPr>
            <p:ph type="body" sz="quarter" idx="12"/>
          </p:nvPr>
        </p:nvSpPr>
        <p:spPr>
          <a:xfrm>
            <a:off x="2326105" y="3545305"/>
            <a:ext cx="7539792" cy="707725"/>
          </a:xfrm>
          <a:prstGeom prst="rect">
            <a:avLst/>
          </a:prstGeom>
          <a:ln w="12700" cmpd="sng">
            <a:noFill/>
          </a:ln>
        </p:spPr>
        <p:txBody>
          <a:bodyPr vert="horz" anchor="ctr"/>
          <a:lstStyle>
            <a:lvl1pPr marL="0" indent="0" algn="ctr">
              <a:buNone/>
              <a:defRPr sz="4400" b="0">
                <a:latin typeface="Microsoft YaHei" charset="0"/>
                <a:ea typeface="Microsoft YaHei" charset="0"/>
                <a:cs typeface="Microsoft YaHei" charset="0"/>
              </a:defRPr>
            </a:lvl1pPr>
          </a:lstStyle>
          <a:p>
            <a:pPr lvl="0"/>
            <a:endParaRPr kumimoji="1" lang="zh-CN" altLang="en-US" dirty="0"/>
          </a:p>
        </p:txBody>
      </p:sp>
    </p:spTree>
    <p:extLst>
      <p:ext uri="{BB962C8B-B14F-4D97-AF65-F5344CB8AC3E}">
        <p14:creationId xmlns:p14="http://schemas.microsoft.com/office/powerpoint/2010/main" val="1253207672"/>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t="15838" r="78197" b="16675"/>
          <a:stretch/>
        </p:blipFill>
        <p:spPr>
          <a:xfrm>
            <a:off x="8015258" y="-12700"/>
            <a:ext cx="4189442" cy="6858000"/>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414647625"/>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srcRect t="15838" r="78197" b="16675"/>
          <a:stretch/>
        </p:blipFill>
        <p:spPr>
          <a:xfrm flipH="1">
            <a:off x="0" y="-12700"/>
            <a:ext cx="4189442" cy="6858000"/>
          </a:xfrm>
          <a:prstGeom prst="rect">
            <a:avLst/>
          </a:prstGeom>
        </p:spPr>
      </p:pic>
      <p:sp>
        <p:nvSpPr>
          <p:cNvPr id="3" name="文本占位符 7"/>
          <p:cNvSpPr>
            <a:spLocks noGrp="1"/>
          </p:cNvSpPr>
          <p:nvPr>
            <p:ph type="body" sz="quarter" idx="10" hasCustomPrompt="1"/>
          </p:nvPr>
        </p:nvSpPr>
        <p:spPr>
          <a:xfrm>
            <a:off x="8583804" y="220133"/>
            <a:ext cx="3303395" cy="389467"/>
          </a:xfrm>
          <a:prstGeom prst="rect">
            <a:avLst/>
          </a:prstGeom>
          <a:ln w="12700" cmpd="sng">
            <a:noFill/>
          </a:ln>
        </p:spPr>
        <p:txBody>
          <a:bodyPr vert="horz" anchor="ctr"/>
          <a:lstStyle>
            <a:lvl1pPr marL="0" indent="0" algn="r">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46741222"/>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54115" t="20375" r="25555" b="20378"/>
          <a:stretch/>
        </p:blipFill>
        <p:spPr>
          <a:xfrm>
            <a:off x="7739212" y="0"/>
            <a:ext cx="4452788" cy="6862813"/>
          </a:xfrm>
          <a:prstGeom prst="rect">
            <a:avLst/>
          </a:prstGeom>
        </p:spPr>
      </p:pic>
      <p:sp>
        <p:nvSpPr>
          <p:cNvPr id="4" name="文本占位符 7"/>
          <p:cNvSpPr>
            <a:spLocks noGrp="1"/>
          </p:cNvSpPr>
          <p:nvPr>
            <p:ph type="body" sz="quarter" idx="10" hasCustomPrompt="1"/>
          </p:nvPr>
        </p:nvSpPr>
        <p:spPr>
          <a:xfrm>
            <a:off x="265304" y="220133"/>
            <a:ext cx="3303395" cy="389467"/>
          </a:xfrm>
          <a:prstGeom prst="rect">
            <a:avLst/>
          </a:prstGeom>
          <a:ln w="12700" cmpd="sng">
            <a:noFill/>
          </a:ln>
        </p:spPr>
        <p:txBody>
          <a:bodyPr vert="horz" anchor="ctr"/>
          <a:lstStyle>
            <a:lvl1pPr marL="0" indent="0" algn="l">
              <a:buNone/>
              <a:defRPr sz="1400" b="1">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306640"/>
      </p:ext>
    </p:extLst>
  </p:cSld>
  <p:clrMapOvr>
    <a:masterClrMapping/>
  </p:clrMapOvr>
  <p:extLst mod="1">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700" r:id="rId3"/>
    <p:sldLayoutId id="2147483701" r:id="rId4"/>
    <p:sldLayoutId id="2147483702" r:id="rId5"/>
    <p:sldLayoutId id="2147483689" r:id="rId6"/>
    <p:sldLayoutId id="2147483690" r:id="rId7"/>
    <p:sldLayoutId id="2147483691" r:id="rId8"/>
    <p:sldLayoutId id="2147483692" r:id="rId9"/>
    <p:sldLayoutId id="2147483693"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5.xml"/><Relationship Id="rId5" Type="http://schemas.openxmlformats.org/officeDocument/2006/relationships/image" Target="../media/image77.jpg"/><Relationship Id="rId4" Type="http://schemas.openxmlformats.org/officeDocument/2006/relationships/image" Target="../media/image76.jpg"/></Relationships>
</file>

<file path=ppt/slides/_rels/slide4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9.jpg"/><Relationship Id="rId7" Type="http://schemas.openxmlformats.org/officeDocument/2006/relationships/diagramColors" Target="../diagrams/colors1.xml"/><Relationship Id="rId2" Type="http://schemas.openxmlformats.org/officeDocument/2006/relationships/image" Target="../media/image78.jpg"/><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22697" y="1917316"/>
            <a:ext cx="11146606" cy="1327473"/>
          </a:xfrm>
        </p:spPr>
        <p:txBody>
          <a:bodyPr/>
          <a:lstStyle/>
          <a:p>
            <a:r>
              <a:rPr lang="en" altLang="zh-CN" sz="3600" dirty="0" err="1"/>
              <a:t>Alzheimers</a:t>
            </a:r>
            <a:r>
              <a:rPr lang="en" altLang="zh-CN" sz="3600" dirty="0"/>
              <a:t> MRI Image classification using CNN</a:t>
            </a:r>
          </a:p>
        </p:txBody>
      </p:sp>
      <p:sp>
        <p:nvSpPr>
          <p:cNvPr id="5" name="文本占位符 4"/>
          <p:cNvSpPr>
            <a:spLocks noGrp="1"/>
          </p:cNvSpPr>
          <p:nvPr>
            <p:ph type="body" sz="quarter" idx="13"/>
          </p:nvPr>
        </p:nvSpPr>
        <p:spPr/>
        <p:txBody>
          <a:bodyPr/>
          <a:lstStyle/>
          <a:p>
            <a:r>
              <a:rPr lang="en-US" altLang="zh-CN" dirty="0">
                <a:latin typeface="Segoe UI"/>
                <a:ea typeface="微软雅黑"/>
              </a:rPr>
              <a:t>MATH 7243 Machine Learning</a:t>
            </a:r>
          </a:p>
        </p:txBody>
      </p:sp>
      <p:sp>
        <p:nvSpPr>
          <p:cNvPr id="6" name="文本占位符 5"/>
          <p:cNvSpPr>
            <a:spLocks noGrp="1"/>
          </p:cNvSpPr>
          <p:nvPr>
            <p:ph type="body" sz="quarter" idx="14"/>
          </p:nvPr>
        </p:nvSpPr>
        <p:spPr/>
        <p:txBody>
          <a:bodyPr/>
          <a:lstStyle/>
          <a:p>
            <a:r>
              <a:rPr lang="en-US" altLang="zh-CN" dirty="0">
                <a:solidFill>
                  <a:srgbClr val="000000"/>
                </a:solidFill>
                <a:latin typeface="Segoe UI"/>
                <a:ea typeface="微软雅黑"/>
              </a:rPr>
              <a:t>Northeastern University</a:t>
            </a:r>
            <a:endParaRPr lang="zh-CN" altLang="en-US" dirty="0">
              <a:solidFill>
                <a:srgbClr val="000000"/>
              </a:solidFill>
              <a:latin typeface="Segoe UI"/>
              <a:ea typeface="微软雅黑"/>
            </a:endParaRPr>
          </a:p>
        </p:txBody>
      </p:sp>
      <p:sp>
        <p:nvSpPr>
          <p:cNvPr id="10" name="文本占位符 3">
            <a:extLst>
              <a:ext uri="{FF2B5EF4-FFF2-40B4-BE49-F238E27FC236}">
                <a16:creationId xmlns:a16="http://schemas.microsoft.com/office/drawing/2014/main" id="{A43EFF09-FADB-AC48-BAAA-E999D8BDCB2B}"/>
              </a:ext>
            </a:extLst>
          </p:cNvPr>
          <p:cNvSpPr txBox="1">
            <a:spLocks/>
          </p:cNvSpPr>
          <p:nvPr/>
        </p:nvSpPr>
        <p:spPr>
          <a:xfrm>
            <a:off x="3155230" y="3076513"/>
            <a:ext cx="5881540" cy="352487"/>
          </a:xfrm>
          <a:prstGeom prst="rect">
            <a:avLst/>
          </a:prstGeom>
          <a:solidFill>
            <a:schemeClr val="bg1"/>
          </a:solidFill>
          <a:ln w="12700" cmpd="sng">
            <a:solidFill>
              <a:schemeClr val="tx1">
                <a:lumMod val="50000"/>
                <a:lumOff val="50000"/>
              </a:schemeClr>
            </a:solidFill>
          </a:ln>
        </p:spPr>
        <p:txBody>
          <a:bodyPr vert="horz" anchor="t"/>
          <a:lstStyle>
            <a:lvl1pPr marL="0" indent="0" algn="ctr" defTabSz="914400" rtl="0" eaLnBrk="1" latinLnBrk="0" hangingPunct="1">
              <a:lnSpc>
                <a:spcPct val="90000"/>
              </a:lnSpc>
              <a:spcBef>
                <a:spcPts val="1000"/>
              </a:spcBef>
              <a:buFont typeface="Arial" panose="020B0604020202020204" pitchFamily="34" charset="0"/>
              <a:buNone/>
              <a:defRPr sz="1400" b="0"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altLang="zh-CN" sz="1800" kern="0" dirty="0">
                <a:latin typeface="Segoe UI"/>
                <a:ea typeface="微软雅黑"/>
                <a:cs typeface=""/>
              </a:rPr>
              <a:t>Yue </a:t>
            </a:r>
            <a:r>
              <a:rPr lang="en-US" altLang="zh-CN" sz="1800" kern="0" dirty="0" err="1">
                <a:latin typeface="Segoe UI"/>
                <a:ea typeface="微软雅黑"/>
                <a:cs typeface=""/>
              </a:rPr>
              <a:t>Lyu</a:t>
            </a:r>
            <a:r>
              <a:rPr lang="en-US" altLang="zh-CN" sz="1800" kern="0" dirty="0">
                <a:latin typeface="Segoe UI"/>
                <a:ea typeface="微软雅黑"/>
                <a:cs typeface=""/>
              </a:rPr>
              <a:t>, </a:t>
            </a:r>
            <a:r>
              <a:rPr lang="en-US" altLang="zh-CN" sz="1800" kern="0" dirty="0" err="1">
                <a:latin typeface="Segoe UI"/>
                <a:ea typeface="微软雅黑"/>
                <a:cs typeface=""/>
              </a:rPr>
              <a:t>Siyu</a:t>
            </a:r>
            <a:r>
              <a:rPr lang="en-US" altLang="zh-CN" sz="1800" kern="0" dirty="0">
                <a:latin typeface="Segoe UI"/>
                <a:ea typeface="微软雅黑"/>
                <a:cs typeface=""/>
              </a:rPr>
              <a:t> Fang, Shradha Kaushal, Lu Yin, Aditya </a:t>
            </a:r>
            <a:r>
              <a:rPr lang="en-US" altLang="zh-CN" sz="1800" kern="0" dirty="0" err="1">
                <a:latin typeface="Segoe UI"/>
                <a:ea typeface="微软雅黑"/>
                <a:cs typeface=""/>
              </a:rPr>
              <a:t>Pawar</a:t>
            </a:r>
            <a:endParaRPr lang="en-US" altLang="zh-CN" sz="1800" kern="0" dirty="0">
              <a:latin typeface="Segoe UI"/>
              <a:ea typeface="微软雅黑"/>
              <a:cs typeface=""/>
            </a:endParaRPr>
          </a:p>
        </p:txBody>
      </p:sp>
    </p:spTree>
    <p:extLst>
      <p:ext uri="{BB962C8B-B14F-4D97-AF65-F5344CB8AC3E}">
        <p14:creationId xmlns:p14="http://schemas.microsoft.com/office/powerpoint/2010/main" val="21373903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84C5990-3318-6540-B634-D2828A2F16DA}"/>
              </a:ext>
            </a:extLst>
          </p:cNvPr>
          <p:cNvSpPr txBox="1"/>
          <p:nvPr/>
        </p:nvSpPr>
        <p:spPr>
          <a:xfrm>
            <a:off x="3980329" y="1454524"/>
            <a:ext cx="7772400" cy="4983672"/>
          </a:xfrm>
          <a:prstGeom prst="rect">
            <a:avLst/>
          </a:prstGeom>
          <a:noFill/>
        </p:spPr>
        <p:txBody>
          <a:bodyPr wrap="square" rtlCol="0">
            <a:spAutoFit/>
          </a:bodyPr>
          <a:lstStyle/>
          <a:p>
            <a:pPr marL="457200" indent="-457200">
              <a:buFont typeface="Arial" panose="020B0604020202020204" pitchFamily="34" charset="0"/>
              <a:buChar char="•"/>
            </a:pPr>
            <a:r>
              <a:rPr kumimoji="1" lang="en-US" altLang="zh-CN" sz="2800" dirty="0"/>
              <a:t>Preprocess the data and provide labels to each of the images.</a:t>
            </a:r>
          </a:p>
          <a:p>
            <a:endParaRPr kumimoji="1" lang="en-US" altLang="zh-CN" sz="2800" dirty="0"/>
          </a:p>
          <a:p>
            <a:pPr marL="457200" indent="-457200">
              <a:buFont typeface="Arial" panose="020B0604020202020204" pitchFamily="34" charset="0"/>
              <a:buChar char="•"/>
            </a:pPr>
            <a:r>
              <a:rPr kumimoji="1" lang="en-US" altLang="zh-CN" sz="2800" dirty="0"/>
              <a:t>Use one hot encoder for machine to understand the labels. </a:t>
            </a:r>
          </a:p>
          <a:p>
            <a:endParaRPr kumimoji="1" lang="en-US" altLang="zh-CN" sz="2800" dirty="0"/>
          </a:p>
          <a:p>
            <a:r>
              <a:rPr kumimoji="1" lang="en-US" altLang="zh-CN" sz="2800" dirty="0">
                <a:solidFill>
                  <a:srgbClr val="FF0000"/>
                </a:solidFill>
              </a:rPr>
              <a:t>Note: </a:t>
            </a:r>
            <a:r>
              <a:rPr kumimoji="1" lang="en-US" altLang="zh-CN" sz="2800" dirty="0"/>
              <a:t>the image size is 176</a:t>
            </a:r>
            <a:r>
              <a:rPr lang="en" altLang="zh-CN" sz="2800" dirty="0"/>
              <a:t>x208x176. We reshape it to 150x150 in 2D images and 88x104x88 in 3D images.</a:t>
            </a:r>
          </a:p>
          <a:p>
            <a:endParaRPr lang="en" altLang="zh-CN" sz="2800" dirty="0"/>
          </a:p>
          <a:p>
            <a:pPr>
              <a:lnSpc>
                <a:spcPct val="130000"/>
              </a:lnSpc>
              <a:spcBef>
                <a:spcPts val="600"/>
              </a:spcBef>
            </a:pPr>
            <a:endParaRPr kumimoji="1" lang="zh-CN" altLang="en-US" sz="2800" kern="0" dirty="0">
              <a:latin typeface="微软雅黑" panose="020B0503020204020204" pitchFamily="34" charset="-122"/>
              <a:ea typeface="微软雅黑" panose="020B0503020204020204" pitchFamily="34" charset="-122"/>
              <a:cs typeface="+mn-ea"/>
              <a:sym typeface="+mn-lt"/>
            </a:endParaRPr>
          </a:p>
        </p:txBody>
      </p:sp>
      <p:sp>
        <p:nvSpPr>
          <p:cNvPr id="4" name="文本占位符 1">
            <a:extLst>
              <a:ext uri="{FF2B5EF4-FFF2-40B4-BE49-F238E27FC236}">
                <a16:creationId xmlns:a16="http://schemas.microsoft.com/office/drawing/2014/main" id="{9475676B-D94B-E64C-9E20-3AE22324C0BB}"/>
              </a:ext>
            </a:extLst>
          </p:cNvPr>
          <p:cNvSpPr>
            <a:spLocks noGrp="1"/>
          </p:cNvSpPr>
          <p:nvPr>
            <p:ph type="body" sz="quarter" idx="10"/>
          </p:nvPr>
        </p:nvSpPr>
        <p:spPr>
          <a:xfrm>
            <a:off x="265304" y="220133"/>
            <a:ext cx="3303395" cy="389467"/>
          </a:xfrm>
        </p:spPr>
        <p:txBody>
          <a:bodyPr/>
          <a:lstStyle/>
          <a:p>
            <a:pPr algn="l"/>
            <a:r>
              <a:rPr kumimoji="1" lang="en-US" altLang="zh-CN" dirty="0"/>
              <a:t>PART</a:t>
            </a:r>
            <a:r>
              <a:rPr kumimoji="1" lang="zh-CN" altLang="en-US" dirty="0"/>
              <a:t> </a:t>
            </a:r>
            <a:r>
              <a:rPr kumimoji="1" lang="en-US" altLang="zh-CN" dirty="0"/>
              <a:t>TWO</a:t>
            </a:r>
            <a:r>
              <a:rPr kumimoji="1" lang="zh-CN" altLang="en-US" dirty="0"/>
              <a:t> </a:t>
            </a:r>
          </a:p>
        </p:txBody>
      </p:sp>
    </p:spTree>
    <p:extLst>
      <p:ext uri="{BB962C8B-B14F-4D97-AF65-F5344CB8AC3E}">
        <p14:creationId xmlns:p14="http://schemas.microsoft.com/office/powerpoint/2010/main" val="1557551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000000"/>
                </a:solidFill>
                <a:latin typeface="Segoe UI"/>
                <a:ea typeface="微软雅黑"/>
              </a:rPr>
              <a:t>Northeastern University</a:t>
            </a:r>
            <a:endParaRPr lang="zh-CN" altLang="en-US" dirty="0">
              <a:solidFill>
                <a:srgbClr val="000000"/>
              </a:solidFill>
              <a:latin typeface="Segoe UI"/>
              <a:ea typeface="微软雅黑"/>
            </a:endParaRPr>
          </a:p>
        </p:txBody>
      </p:sp>
      <p:sp>
        <p:nvSpPr>
          <p:cNvPr id="3" name="文本占位符 2"/>
          <p:cNvSpPr>
            <a:spLocks noGrp="1"/>
          </p:cNvSpPr>
          <p:nvPr>
            <p:ph type="body" sz="quarter" idx="11"/>
          </p:nvPr>
        </p:nvSpPr>
        <p:spPr/>
        <p:txBody>
          <a:bodyPr/>
          <a:lstStyle/>
          <a:p>
            <a:r>
              <a:rPr kumimoji="1" lang="en-US" altLang="zh-CN" dirty="0"/>
              <a:t>2D CNN</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THREE</a:t>
            </a:r>
            <a:endParaRPr kumimoji="1" lang="zh-CN" altLang="en-US" dirty="0"/>
          </a:p>
        </p:txBody>
      </p:sp>
      <p:sp>
        <p:nvSpPr>
          <p:cNvPr id="7" name="矩形 6"/>
          <p:cNvSpPr/>
          <p:nvPr/>
        </p:nvSpPr>
        <p:spPr>
          <a:xfrm>
            <a:off x="4889817" y="4381144"/>
            <a:ext cx="2412366" cy="1133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139274004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THREE</a:t>
            </a:r>
            <a:r>
              <a:rPr kumimoji="1" lang="zh-CN" altLang="en-US" dirty="0"/>
              <a:t> </a:t>
            </a:r>
          </a:p>
        </p:txBody>
      </p:sp>
      <p:grpSp>
        <p:nvGrpSpPr>
          <p:cNvPr id="3" name="组 2"/>
          <p:cNvGrpSpPr/>
          <p:nvPr/>
        </p:nvGrpSpPr>
        <p:grpSpPr>
          <a:xfrm>
            <a:off x="344127" y="815369"/>
            <a:ext cx="8117272" cy="1376502"/>
            <a:chOff x="910794" y="4967546"/>
            <a:chExt cx="4384966" cy="509896"/>
          </a:xfrm>
        </p:grpSpPr>
        <p:grpSp>
          <p:nvGrpSpPr>
            <p:cNvPr id="45" name="组合 10"/>
            <p:cNvGrpSpPr/>
            <p:nvPr/>
          </p:nvGrpSpPr>
          <p:grpSpPr>
            <a:xfrm>
              <a:off x="910794" y="4967546"/>
              <a:ext cx="4384966" cy="509896"/>
              <a:chOff x="888096" y="1000203"/>
              <a:chExt cx="8118714" cy="944066"/>
            </a:xfrm>
          </p:grpSpPr>
          <p:sp>
            <p:nvSpPr>
              <p:cNvPr id="46" name="矩形 45"/>
              <p:cNvSpPr/>
              <p:nvPr/>
            </p:nvSpPr>
            <p:spPr>
              <a:xfrm>
                <a:off x="911225" y="1045634"/>
                <a:ext cx="8095585"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47" name="椭圆 46"/>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48" name="椭圆 47"/>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49" name="椭圆 48"/>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50" name="椭圆 49"/>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51" name="矩形 50"/>
            <p:cNvSpPr/>
            <p:nvPr/>
          </p:nvSpPr>
          <p:spPr>
            <a:xfrm rot="10800000" flipV="1">
              <a:off x="949682" y="5036065"/>
              <a:ext cx="4346078" cy="346420"/>
            </a:xfrm>
            <a:prstGeom prst="rect">
              <a:avLst/>
            </a:prstGeom>
          </p:spPr>
          <p:txBody>
            <a:bodyPr wrap="square">
              <a:spAutoFit/>
            </a:bodyPr>
            <a:lstStyle/>
            <a:p>
              <a:pPr algn="just"/>
              <a:r>
                <a:rPr lang="en-US" altLang="zh-CN" sz="2000" dirty="0"/>
                <a:t>The way we change 3D images into 2D images is cutting one axis, and because we do not know which axis we cut can get the best result, so we do all the three axis.</a:t>
              </a:r>
              <a:endParaRPr lang="zh-CN" altLang="en-US" sz="2000" dirty="0">
                <a:solidFill>
                  <a:srgbClr val="000000"/>
                </a:solidFill>
                <a:latin typeface="Segoe UI"/>
                <a:ea typeface="微软雅黑"/>
              </a:endParaRPr>
            </a:p>
          </p:txBody>
        </p:sp>
      </p:grpSp>
      <p:sp>
        <p:nvSpPr>
          <p:cNvPr id="5" name="文本框 4">
            <a:extLst>
              <a:ext uri="{FF2B5EF4-FFF2-40B4-BE49-F238E27FC236}">
                <a16:creationId xmlns:a16="http://schemas.microsoft.com/office/drawing/2014/main" id="{D86BD07E-551C-D64D-8B19-7318A42DDC33}"/>
              </a:ext>
            </a:extLst>
          </p:cNvPr>
          <p:cNvSpPr txBox="1"/>
          <p:nvPr/>
        </p:nvSpPr>
        <p:spPr>
          <a:xfrm>
            <a:off x="1041050" y="2554941"/>
            <a:ext cx="1582572" cy="345094"/>
          </a:xfrm>
          <a:prstGeom prst="rect">
            <a:avLst/>
          </a:prstGeom>
          <a:noFill/>
        </p:spPr>
        <p:txBody>
          <a:bodyPr wrap="square" rtlCol="0">
            <a:spAutoFit/>
          </a:bodyPr>
          <a:lstStyle/>
          <a:p>
            <a:pPr>
              <a:lnSpc>
                <a:spcPct val="130000"/>
              </a:lnSpc>
              <a:spcBef>
                <a:spcPts val="600"/>
              </a:spcBef>
            </a:pPr>
            <a:r>
              <a:rPr kumimoji="1" lang="en-US" altLang="zh-CN" sz="1400" kern="0" dirty="0">
                <a:latin typeface="微软雅黑" panose="020B0503020204020204" pitchFamily="34" charset="-122"/>
                <a:ea typeface="微软雅黑" panose="020B0503020204020204" pitchFamily="34" charset="-122"/>
                <a:cs typeface="+mn-ea"/>
                <a:sym typeface="+mn-lt"/>
              </a:rPr>
              <a:t>Cut on x axis</a:t>
            </a:r>
            <a:endParaRPr kumimoji="1" lang="zh-CN" altLang="en-US" sz="1400" kern="0" dirty="0">
              <a:latin typeface="微软雅黑" panose="020B0503020204020204" pitchFamily="34" charset="-122"/>
              <a:ea typeface="微软雅黑" panose="020B0503020204020204" pitchFamily="34" charset="-122"/>
              <a:cs typeface="+mn-ea"/>
              <a:sym typeface="+mn-lt"/>
            </a:endParaRPr>
          </a:p>
        </p:txBody>
      </p:sp>
      <p:sp>
        <p:nvSpPr>
          <p:cNvPr id="16" name="文本框 15">
            <a:extLst>
              <a:ext uri="{FF2B5EF4-FFF2-40B4-BE49-F238E27FC236}">
                <a16:creationId xmlns:a16="http://schemas.microsoft.com/office/drawing/2014/main" id="{27BC2083-399D-9F42-9687-1E038E947A20}"/>
              </a:ext>
            </a:extLst>
          </p:cNvPr>
          <p:cNvSpPr txBox="1"/>
          <p:nvPr/>
        </p:nvSpPr>
        <p:spPr>
          <a:xfrm>
            <a:off x="4690055" y="2541494"/>
            <a:ext cx="1582572" cy="345094"/>
          </a:xfrm>
          <a:prstGeom prst="rect">
            <a:avLst/>
          </a:prstGeom>
          <a:noFill/>
        </p:spPr>
        <p:txBody>
          <a:bodyPr wrap="square" rtlCol="0">
            <a:spAutoFit/>
          </a:bodyPr>
          <a:lstStyle/>
          <a:p>
            <a:pPr>
              <a:lnSpc>
                <a:spcPct val="130000"/>
              </a:lnSpc>
              <a:spcBef>
                <a:spcPts val="600"/>
              </a:spcBef>
            </a:pPr>
            <a:r>
              <a:rPr kumimoji="1" lang="en-US" altLang="zh-CN" sz="1400" kern="0" dirty="0">
                <a:latin typeface="微软雅黑" panose="020B0503020204020204" pitchFamily="34" charset="-122"/>
                <a:ea typeface="微软雅黑" panose="020B0503020204020204" pitchFamily="34" charset="-122"/>
                <a:cs typeface="+mn-ea"/>
                <a:sym typeface="+mn-lt"/>
              </a:rPr>
              <a:t>Cut on y axis</a:t>
            </a:r>
            <a:endParaRPr kumimoji="1" lang="zh-CN" altLang="en-US" sz="1400" kern="0" dirty="0">
              <a:latin typeface="微软雅黑" panose="020B0503020204020204" pitchFamily="34" charset="-122"/>
              <a:ea typeface="微软雅黑" panose="020B0503020204020204" pitchFamily="34" charset="-122"/>
              <a:cs typeface="+mn-ea"/>
              <a:sym typeface="+mn-lt"/>
            </a:endParaRPr>
          </a:p>
        </p:txBody>
      </p:sp>
      <p:sp>
        <p:nvSpPr>
          <p:cNvPr id="17" name="文本框 16">
            <a:extLst>
              <a:ext uri="{FF2B5EF4-FFF2-40B4-BE49-F238E27FC236}">
                <a16:creationId xmlns:a16="http://schemas.microsoft.com/office/drawing/2014/main" id="{C3254B07-6E03-2B47-BCE5-8DF5E06454B1}"/>
              </a:ext>
            </a:extLst>
          </p:cNvPr>
          <p:cNvSpPr txBox="1"/>
          <p:nvPr/>
        </p:nvSpPr>
        <p:spPr>
          <a:xfrm>
            <a:off x="8339060" y="2541494"/>
            <a:ext cx="1582572" cy="345094"/>
          </a:xfrm>
          <a:prstGeom prst="rect">
            <a:avLst/>
          </a:prstGeom>
          <a:noFill/>
        </p:spPr>
        <p:txBody>
          <a:bodyPr wrap="square" rtlCol="0">
            <a:spAutoFit/>
          </a:bodyPr>
          <a:lstStyle/>
          <a:p>
            <a:pPr>
              <a:lnSpc>
                <a:spcPct val="130000"/>
              </a:lnSpc>
              <a:spcBef>
                <a:spcPts val="600"/>
              </a:spcBef>
            </a:pPr>
            <a:r>
              <a:rPr kumimoji="1" lang="en-US" altLang="zh-CN" sz="1400" kern="0" dirty="0">
                <a:latin typeface="微软雅黑" panose="020B0503020204020204" pitchFamily="34" charset="-122"/>
                <a:ea typeface="微软雅黑" panose="020B0503020204020204" pitchFamily="34" charset="-122"/>
                <a:cs typeface="+mn-ea"/>
                <a:sym typeface="+mn-lt"/>
              </a:rPr>
              <a:t>Cut on z axis</a:t>
            </a:r>
            <a:endParaRPr kumimoji="1" lang="zh-CN" altLang="en-US" sz="1400" kern="0" dirty="0">
              <a:latin typeface="微软雅黑" panose="020B0503020204020204" pitchFamily="34" charset="-122"/>
              <a:ea typeface="微软雅黑" panose="020B0503020204020204" pitchFamily="34" charset="-122"/>
              <a:cs typeface="+mn-ea"/>
              <a:sym typeface="+mn-lt"/>
            </a:endParaRPr>
          </a:p>
        </p:txBody>
      </p:sp>
      <p:pic>
        <p:nvPicPr>
          <p:cNvPr id="18" name="图片 17">
            <a:extLst>
              <a:ext uri="{FF2B5EF4-FFF2-40B4-BE49-F238E27FC236}">
                <a16:creationId xmlns:a16="http://schemas.microsoft.com/office/drawing/2014/main" id="{940A1405-7BE2-254E-A287-84D64E418E67}"/>
              </a:ext>
            </a:extLst>
          </p:cNvPr>
          <p:cNvPicPr>
            <a:picLocks noChangeAspect="1"/>
          </p:cNvPicPr>
          <p:nvPr/>
        </p:nvPicPr>
        <p:blipFill rotWithShape="1">
          <a:blip r:embed="rId2">
            <a:extLst>
              <a:ext uri="{28A0092B-C50C-407E-A947-70E740481C1C}">
                <a14:useLocalDpi xmlns:a14="http://schemas.microsoft.com/office/drawing/2010/main" val="0"/>
              </a:ext>
            </a:extLst>
          </a:blip>
          <a:srcRect l="5072" r="9627"/>
          <a:stretch/>
        </p:blipFill>
        <p:spPr>
          <a:xfrm>
            <a:off x="235670" y="3083175"/>
            <a:ext cx="3243077" cy="3251636"/>
          </a:xfrm>
          <a:prstGeom prst="rect">
            <a:avLst/>
          </a:prstGeom>
        </p:spPr>
      </p:pic>
      <p:pic>
        <p:nvPicPr>
          <p:cNvPr id="19" name="图片 18">
            <a:extLst>
              <a:ext uri="{FF2B5EF4-FFF2-40B4-BE49-F238E27FC236}">
                <a16:creationId xmlns:a16="http://schemas.microsoft.com/office/drawing/2014/main" id="{06E7F694-18A0-C94C-AF91-C7D8A1E9E03C}"/>
              </a:ext>
            </a:extLst>
          </p:cNvPr>
          <p:cNvPicPr>
            <a:picLocks noChangeAspect="1"/>
          </p:cNvPicPr>
          <p:nvPr/>
        </p:nvPicPr>
        <p:blipFill rotWithShape="1">
          <a:blip r:embed="rId3">
            <a:extLst>
              <a:ext uri="{28A0092B-C50C-407E-A947-70E740481C1C}">
                <a14:useLocalDpi xmlns:a14="http://schemas.microsoft.com/office/drawing/2010/main" val="0"/>
              </a:ext>
            </a:extLst>
          </a:blip>
          <a:srcRect l="7075" r="9641"/>
          <a:stretch/>
        </p:blipFill>
        <p:spPr>
          <a:xfrm>
            <a:off x="3763652" y="3065109"/>
            <a:ext cx="3291302" cy="3325927"/>
          </a:xfrm>
          <a:prstGeom prst="rect">
            <a:avLst/>
          </a:prstGeom>
        </p:spPr>
      </p:pic>
      <p:pic>
        <p:nvPicPr>
          <p:cNvPr id="20" name="图片 19">
            <a:extLst>
              <a:ext uri="{FF2B5EF4-FFF2-40B4-BE49-F238E27FC236}">
                <a16:creationId xmlns:a16="http://schemas.microsoft.com/office/drawing/2014/main" id="{266C2911-584E-4B4C-8B07-196B57F39858}"/>
              </a:ext>
            </a:extLst>
          </p:cNvPr>
          <p:cNvPicPr>
            <a:picLocks noChangeAspect="1"/>
          </p:cNvPicPr>
          <p:nvPr/>
        </p:nvPicPr>
        <p:blipFill rotWithShape="1">
          <a:blip r:embed="rId4">
            <a:extLst>
              <a:ext uri="{28A0092B-C50C-407E-A947-70E740481C1C}">
                <a14:useLocalDpi xmlns:a14="http://schemas.microsoft.com/office/drawing/2010/main" val="0"/>
              </a:ext>
            </a:extLst>
          </a:blip>
          <a:srcRect l="6761" r="7856"/>
          <a:stretch/>
        </p:blipFill>
        <p:spPr>
          <a:xfrm>
            <a:off x="7339858" y="3065108"/>
            <a:ext cx="3221175" cy="3325927"/>
          </a:xfrm>
          <a:prstGeom prst="rect">
            <a:avLst/>
          </a:prstGeom>
        </p:spPr>
      </p:pic>
    </p:spTree>
    <p:extLst>
      <p:ext uri="{BB962C8B-B14F-4D97-AF65-F5344CB8AC3E}">
        <p14:creationId xmlns:p14="http://schemas.microsoft.com/office/powerpoint/2010/main" val="185872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THREE</a:t>
            </a:r>
            <a:r>
              <a:rPr kumimoji="1" lang="zh-CN" altLang="en-US" dirty="0"/>
              <a:t> </a:t>
            </a:r>
          </a:p>
        </p:txBody>
      </p:sp>
      <p:grpSp>
        <p:nvGrpSpPr>
          <p:cNvPr id="3" name="组 2"/>
          <p:cNvGrpSpPr/>
          <p:nvPr/>
        </p:nvGrpSpPr>
        <p:grpSpPr>
          <a:xfrm>
            <a:off x="4504894" y="769106"/>
            <a:ext cx="2300757" cy="509896"/>
            <a:chOff x="910794" y="4967546"/>
            <a:chExt cx="2300757" cy="509896"/>
          </a:xfrm>
        </p:grpSpPr>
        <p:grpSp>
          <p:nvGrpSpPr>
            <p:cNvPr id="4" name="组合 10"/>
            <p:cNvGrpSpPr/>
            <p:nvPr/>
          </p:nvGrpSpPr>
          <p:grpSpPr>
            <a:xfrm>
              <a:off x="910794" y="4967546"/>
              <a:ext cx="2300757" cy="509896"/>
              <a:chOff x="888096" y="1000203"/>
              <a:chExt cx="4259825" cy="944066"/>
            </a:xfrm>
          </p:grpSpPr>
          <p:sp>
            <p:nvSpPr>
              <p:cNvPr id="6" name="矩形 5"/>
              <p:cNvSpPr/>
              <p:nvPr/>
            </p:nvSpPr>
            <p:spPr>
              <a:xfrm>
                <a:off x="911225" y="1045634"/>
                <a:ext cx="4199467"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 name="椭圆 6"/>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8" name="椭圆 7"/>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9" name="椭圆 8"/>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0" name="椭圆 9"/>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5" name="矩形 4"/>
            <p:cNvSpPr/>
            <p:nvPr/>
          </p:nvSpPr>
          <p:spPr>
            <a:xfrm>
              <a:off x="1041701" y="5042922"/>
              <a:ext cx="2087431" cy="369332"/>
            </a:xfrm>
            <a:prstGeom prst="rect">
              <a:avLst/>
            </a:prstGeom>
          </p:spPr>
          <p:txBody>
            <a:bodyPr wrap="none">
              <a:spAutoFit/>
            </a:bodyPr>
            <a:lstStyle/>
            <a:p>
              <a:r>
                <a:rPr lang="en-US" altLang="zh-CN" dirty="0"/>
                <a:t>A) Augmentation</a:t>
              </a:r>
              <a:endParaRPr lang="zh-CN" altLang="en-US" dirty="0">
                <a:solidFill>
                  <a:srgbClr val="000000"/>
                </a:solidFill>
                <a:latin typeface="Segoe UI"/>
                <a:ea typeface="微软雅黑"/>
              </a:endParaRPr>
            </a:p>
          </p:txBody>
        </p:sp>
      </p:grpSp>
      <p:sp>
        <p:nvSpPr>
          <p:cNvPr id="11" name="矩形 10"/>
          <p:cNvSpPr/>
          <p:nvPr/>
        </p:nvSpPr>
        <p:spPr>
          <a:xfrm>
            <a:off x="4553721" y="1321190"/>
            <a:ext cx="6876279" cy="2746586"/>
          </a:xfrm>
          <a:prstGeom prst="rect">
            <a:avLst/>
          </a:prstGeom>
        </p:spPr>
        <p:txBody>
          <a:bodyPr wrap="square">
            <a:spAutoFit/>
          </a:bodyPr>
          <a:lstStyle/>
          <a:p>
            <a:pPr>
              <a:lnSpc>
                <a:spcPct val="130000"/>
              </a:lnSpc>
            </a:pPr>
            <a:r>
              <a:rPr lang="en-US" altLang="zh-CN" sz="1200" dirty="0"/>
              <a:t>To make a better test data, we augmented the data set by ﬂipping each image thus giving us twice as many images as the original test data.</a:t>
            </a:r>
          </a:p>
          <a:p>
            <a:pPr>
              <a:lnSpc>
                <a:spcPct val="130000"/>
              </a:lnSpc>
            </a:pPr>
            <a:endParaRPr lang="en-US" altLang="zh-CN" sz="1200" dirty="0"/>
          </a:p>
          <a:p>
            <a:r>
              <a:rPr lang="en-US" altLang="zh-CN" sz="1200" dirty="0"/>
              <a:t>We tried two ways:</a:t>
            </a:r>
          </a:p>
          <a:p>
            <a:pPr marL="285750" indent="-285750">
              <a:buFont typeface="Arial" panose="020B0604020202020204" pitchFamily="34" charset="0"/>
              <a:buChar char="•"/>
            </a:pPr>
            <a:r>
              <a:rPr lang="en-US" altLang="zh-CN" sz="1200" dirty="0"/>
              <a:t>We flipped over the images first and then separated train and test data</a:t>
            </a:r>
          </a:p>
          <a:p>
            <a:pPr marL="285750" indent="-285750">
              <a:buFont typeface="Arial" panose="020B0604020202020204" pitchFamily="34" charset="0"/>
              <a:buChar char="•"/>
            </a:pPr>
            <a:r>
              <a:rPr lang="en-US" altLang="zh-CN" sz="1200" dirty="0"/>
              <a:t>We separated train and test data first and flipped over the images later. </a:t>
            </a:r>
          </a:p>
          <a:p>
            <a:endParaRPr lang="en-US" altLang="zh-CN" sz="1200" dirty="0"/>
          </a:p>
          <a:p>
            <a:r>
              <a:rPr lang="en-US" altLang="zh-CN" sz="1200" dirty="0"/>
              <a:t>To prevent the test data has too much “0” or “1” , which may cause the false high accuracy, to prevent this situation, we print the number of mislabeled “0” and “1”. We can find that they keep a good balance.</a:t>
            </a:r>
            <a:endParaRPr lang="zh-CN" altLang="en-US" sz="1200" dirty="0"/>
          </a:p>
          <a:p>
            <a:endParaRPr lang="zh-CN" altLang="en-US" sz="1200" dirty="0"/>
          </a:p>
          <a:p>
            <a:pPr>
              <a:lnSpc>
                <a:spcPct val="130000"/>
              </a:lnSpc>
            </a:pPr>
            <a:endParaRPr lang="zh-CN" altLang="en-US" sz="1200" dirty="0"/>
          </a:p>
          <a:p>
            <a:pPr>
              <a:lnSpc>
                <a:spcPct val="130000"/>
              </a:lnSpc>
            </a:pPr>
            <a:endParaRPr lang="zh-CN" altLang="en-US" sz="1200" dirty="0">
              <a:solidFill>
                <a:srgbClr val="000000">
                  <a:lumMod val="50000"/>
                  <a:lumOff val="50000"/>
                </a:srgbClr>
              </a:solidFill>
              <a:latin typeface="微软雅黑" charset="0"/>
              <a:ea typeface="微软雅黑" charset="0"/>
            </a:endParaRPr>
          </a:p>
        </p:txBody>
      </p:sp>
      <p:pic>
        <p:nvPicPr>
          <p:cNvPr id="15" name="图片 14">
            <a:extLst>
              <a:ext uri="{FF2B5EF4-FFF2-40B4-BE49-F238E27FC236}">
                <a16:creationId xmlns:a16="http://schemas.microsoft.com/office/drawing/2014/main" id="{B1687991-2BAC-3549-8BCD-5A30BA4A5E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48" y="3482954"/>
            <a:ext cx="5730191" cy="2932314"/>
          </a:xfrm>
          <a:prstGeom prst="rect">
            <a:avLst/>
          </a:prstGeom>
        </p:spPr>
      </p:pic>
      <p:pic>
        <p:nvPicPr>
          <p:cNvPr id="16" name="图片 15">
            <a:extLst>
              <a:ext uri="{FF2B5EF4-FFF2-40B4-BE49-F238E27FC236}">
                <a16:creationId xmlns:a16="http://schemas.microsoft.com/office/drawing/2014/main" id="{BDB17782-A02C-4946-94B6-50EF9AF4B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129" y="3582186"/>
            <a:ext cx="5730191" cy="2932314"/>
          </a:xfrm>
          <a:prstGeom prst="rect">
            <a:avLst/>
          </a:prstGeom>
        </p:spPr>
      </p:pic>
    </p:spTree>
    <p:extLst>
      <p:ext uri="{BB962C8B-B14F-4D97-AF65-F5344CB8AC3E}">
        <p14:creationId xmlns:p14="http://schemas.microsoft.com/office/powerpoint/2010/main" val="154834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THREE</a:t>
            </a:r>
            <a:r>
              <a:rPr kumimoji="1" lang="zh-CN" altLang="en-US" dirty="0"/>
              <a:t> </a:t>
            </a:r>
          </a:p>
        </p:txBody>
      </p:sp>
      <p:sp>
        <p:nvSpPr>
          <p:cNvPr id="11" name="矩形 10"/>
          <p:cNvSpPr/>
          <p:nvPr/>
        </p:nvSpPr>
        <p:spPr>
          <a:xfrm>
            <a:off x="265304" y="671005"/>
            <a:ext cx="7314055" cy="400110"/>
          </a:xfrm>
          <a:prstGeom prst="rect">
            <a:avLst/>
          </a:prstGeom>
        </p:spPr>
        <p:txBody>
          <a:bodyPr wrap="square">
            <a:spAutoFit/>
          </a:bodyPr>
          <a:lstStyle/>
          <a:p>
            <a:r>
              <a:rPr lang="en-US" altLang="zh-CN" sz="2000" dirty="0"/>
              <a:t>We chose the 40-80 group on x axis as the example: </a:t>
            </a:r>
            <a:endParaRPr lang="zh-CN" altLang="en-US" sz="2000" dirty="0"/>
          </a:p>
        </p:txBody>
      </p:sp>
      <p:sp>
        <p:nvSpPr>
          <p:cNvPr id="16" name="文本框 15">
            <a:extLst>
              <a:ext uri="{FF2B5EF4-FFF2-40B4-BE49-F238E27FC236}">
                <a16:creationId xmlns:a16="http://schemas.microsoft.com/office/drawing/2014/main" id="{AE18EE8B-94E8-914A-BFB9-76A674C0D0F9}"/>
              </a:ext>
            </a:extLst>
          </p:cNvPr>
          <p:cNvSpPr txBox="1"/>
          <p:nvPr/>
        </p:nvSpPr>
        <p:spPr>
          <a:xfrm>
            <a:off x="265304" y="1284920"/>
            <a:ext cx="3733016" cy="369332"/>
          </a:xfrm>
          <a:prstGeom prst="rect">
            <a:avLst/>
          </a:prstGeom>
          <a:noFill/>
        </p:spPr>
        <p:txBody>
          <a:bodyPr wrap="square" rtlCol="0">
            <a:spAutoFit/>
          </a:bodyPr>
          <a:lstStyle/>
          <a:p>
            <a:r>
              <a:rPr lang="en-US" altLang="zh-CN" dirty="0"/>
              <a:t>The accuracy of first way: 0.835 </a:t>
            </a:r>
            <a:endParaRPr lang="zh-CN" altLang="en-US" dirty="0"/>
          </a:p>
        </p:txBody>
      </p:sp>
      <p:pic>
        <p:nvPicPr>
          <p:cNvPr id="17" name="图片 16">
            <a:extLst>
              <a:ext uri="{FF2B5EF4-FFF2-40B4-BE49-F238E27FC236}">
                <a16:creationId xmlns:a16="http://schemas.microsoft.com/office/drawing/2014/main" id="{4EA9D5CD-CC24-C54B-B9A0-E237B379CC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54" y="1658109"/>
            <a:ext cx="4751109" cy="1610934"/>
          </a:xfrm>
          <a:prstGeom prst="rect">
            <a:avLst/>
          </a:prstGeom>
        </p:spPr>
      </p:pic>
      <p:pic>
        <p:nvPicPr>
          <p:cNvPr id="18" name="图片 17">
            <a:extLst>
              <a:ext uri="{FF2B5EF4-FFF2-40B4-BE49-F238E27FC236}">
                <a16:creationId xmlns:a16="http://schemas.microsoft.com/office/drawing/2014/main" id="{B787CE15-EADA-C24B-9E82-D24C8541AB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4108" y="1342937"/>
            <a:ext cx="5304147" cy="1926106"/>
          </a:xfrm>
          <a:prstGeom prst="rect">
            <a:avLst/>
          </a:prstGeom>
        </p:spPr>
      </p:pic>
      <p:sp>
        <p:nvSpPr>
          <p:cNvPr id="19" name="文本框 18">
            <a:extLst>
              <a:ext uri="{FF2B5EF4-FFF2-40B4-BE49-F238E27FC236}">
                <a16:creationId xmlns:a16="http://schemas.microsoft.com/office/drawing/2014/main" id="{34FA7666-2C09-B54F-A2AF-4E3596B497DE}"/>
              </a:ext>
            </a:extLst>
          </p:cNvPr>
          <p:cNvSpPr txBox="1"/>
          <p:nvPr/>
        </p:nvSpPr>
        <p:spPr>
          <a:xfrm>
            <a:off x="265304" y="3506736"/>
            <a:ext cx="4138370" cy="369332"/>
          </a:xfrm>
          <a:prstGeom prst="rect">
            <a:avLst/>
          </a:prstGeom>
          <a:noFill/>
        </p:spPr>
        <p:txBody>
          <a:bodyPr wrap="square" rtlCol="0">
            <a:spAutoFit/>
          </a:bodyPr>
          <a:lstStyle/>
          <a:p>
            <a:r>
              <a:rPr lang="en-US" altLang="zh-CN" dirty="0"/>
              <a:t>The accuracy of second way: 0.854 </a:t>
            </a:r>
            <a:endParaRPr lang="zh-CN" altLang="en-US" dirty="0"/>
          </a:p>
        </p:txBody>
      </p:sp>
      <p:pic>
        <p:nvPicPr>
          <p:cNvPr id="20" name="图片 19">
            <a:extLst>
              <a:ext uri="{FF2B5EF4-FFF2-40B4-BE49-F238E27FC236}">
                <a16:creationId xmlns:a16="http://schemas.microsoft.com/office/drawing/2014/main" id="{FF91F879-7F1C-BE49-92FB-3312E03BBC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975" y="3866333"/>
            <a:ext cx="4609710" cy="1610934"/>
          </a:xfrm>
          <a:prstGeom prst="rect">
            <a:avLst/>
          </a:prstGeom>
        </p:spPr>
      </p:pic>
      <p:pic>
        <p:nvPicPr>
          <p:cNvPr id="21" name="图片 20">
            <a:extLst>
              <a:ext uri="{FF2B5EF4-FFF2-40B4-BE49-F238E27FC236}">
                <a16:creationId xmlns:a16="http://schemas.microsoft.com/office/drawing/2014/main" id="{B87947C5-905A-0F42-8004-09328ED961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9685" y="3723127"/>
            <a:ext cx="5163759" cy="1832670"/>
          </a:xfrm>
          <a:prstGeom prst="rect">
            <a:avLst/>
          </a:prstGeom>
        </p:spPr>
      </p:pic>
      <p:sp>
        <p:nvSpPr>
          <p:cNvPr id="22" name="文本框 21">
            <a:extLst>
              <a:ext uri="{FF2B5EF4-FFF2-40B4-BE49-F238E27FC236}">
                <a16:creationId xmlns:a16="http://schemas.microsoft.com/office/drawing/2014/main" id="{BDBE9ED3-122E-A947-807D-B4CBE2428AB8}"/>
              </a:ext>
            </a:extLst>
          </p:cNvPr>
          <p:cNvSpPr txBox="1"/>
          <p:nvPr/>
        </p:nvSpPr>
        <p:spPr>
          <a:xfrm>
            <a:off x="146254" y="5833172"/>
            <a:ext cx="10529742" cy="400110"/>
          </a:xfrm>
          <a:prstGeom prst="rect">
            <a:avLst/>
          </a:prstGeom>
          <a:noFill/>
        </p:spPr>
        <p:txBody>
          <a:bodyPr wrap="square" rtlCol="0">
            <a:spAutoFit/>
          </a:bodyPr>
          <a:lstStyle/>
          <a:p>
            <a:r>
              <a:rPr lang="en-US" altLang="zh-CN" sz="2000" b="1" dirty="0"/>
              <a:t>We can find there is no big difference between the accuracy of two ways.</a:t>
            </a:r>
            <a:endParaRPr lang="zh-CN" altLang="en-US" sz="2000" b="1" dirty="0"/>
          </a:p>
        </p:txBody>
      </p:sp>
    </p:spTree>
    <p:extLst>
      <p:ext uri="{BB962C8B-B14F-4D97-AF65-F5344CB8AC3E}">
        <p14:creationId xmlns:p14="http://schemas.microsoft.com/office/powerpoint/2010/main" val="10557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205BBF03-E020-1A4D-A398-6EABB690911E}"/>
              </a:ext>
            </a:extLst>
          </p:cNvPr>
          <p:cNvSpPr txBox="1"/>
          <p:nvPr/>
        </p:nvSpPr>
        <p:spPr>
          <a:xfrm>
            <a:off x="669303" y="518474"/>
            <a:ext cx="7352907" cy="369332"/>
          </a:xfrm>
          <a:prstGeom prst="rect">
            <a:avLst/>
          </a:prstGeom>
          <a:noFill/>
        </p:spPr>
        <p:txBody>
          <a:bodyPr wrap="square" rtlCol="0">
            <a:spAutoFit/>
          </a:bodyPr>
          <a:lstStyle/>
          <a:p>
            <a:r>
              <a:rPr lang="en-US" altLang="zh-CN" dirty="0"/>
              <a:t> We chose the 80-120 group cut on z axis as the example</a:t>
            </a:r>
            <a:endParaRPr lang="zh-CN" altLang="en-US" dirty="0"/>
          </a:p>
        </p:txBody>
      </p:sp>
      <p:sp>
        <p:nvSpPr>
          <p:cNvPr id="38" name="文本框 37">
            <a:extLst>
              <a:ext uri="{FF2B5EF4-FFF2-40B4-BE49-F238E27FC236}">
                <a16:creationId xmlns:a16="http://schemas.microsoft.com/office/drawing/2014/main" id="{D112F0C9-D39D-AE44-9B6C-6241AE5D5A21}"/>
              </a:ext>
            </a:extLst>
          </p:cNvPr>
          <p:cNvSpPr txBox="1"/>
          <p:nvPr/>
        </p:nvSpPr>
        <p:spPr>
          <a:xfrm>
            <a:off x="810703" y="1144513"/>
            <a:ext cx="5656083" cy="369332"/>
          </a:xfrm>
          <a:prstGeom prst="rect">
            <a:avLst/>
          </a:prstGeom>
          <a:noFill/>
        </p:spPr>
        <p:txBody>
          <a:bodyPr wrap="square" rtlCol="0">
            <a:spAutoFit/>
          </a:bodyPr>
          <a:lstStyle/>
          <a:p>
            <a:r>
              <a:rPr lang="en-US" altLang="zh-CN" dirty="0"/>
              <a:t>The accuracy before augmentation: 0.6885 </a:t>
            </a:r>
            <a:endParaRPr lang="zh-CN" altLang="en-US" dirty="0"/>
          </a:p>
        </p:txBody>
      </p:sp>
      <p:pic>
        <p:nvPicPr>
          <p:cNvPr id="39" name="图片 38">
            <a:extLst>
              <a:ext uri="{FF2B5EF4-FFF2-40B4-BE49-F238E27FC236}">
                <a16:creationId xmlns:a16="http://schemas.microsoft.com/office/drawing/2014/main" id="{069B89A0-101E-1542-87CF-E98DC161BDA8}"/>
              </a:ext>
            </a:extLst>
          </p:cNvPr>
          <p:cNvPicPr>
            <a:picLocks noChangeAspect="1"/>
          </p:cNvPicPr>
          <p:nvPr/>
        </p:nvPicPr>
        <p:blipFill rotWithShape="1">
          <a:blip r:embed="rId2">
            <a:extLst>
              <a:ext uri="{28A0092B-C50C-407E-A947-70E740481C1C}">
                <a14:useLocalDpi xmlns:a14="http://schemas.microsoft.com/office/drawing/2010/main" val="0"/>
              </a:ext>
            </a:extLst>
          </a:blip>
          <a:srcRect r="9751"/>
          <a:stretch/>
        </p:blipFill>
        <p:spPr>
          <a:xfrm>
            <a:off x="575035" y="1588613"/>
            <a:ext cx="5891751" cy="1729621"/>
          </a:xfrm>
          <a:prstGeom prst="rect">
            <a:avLst/>
          </a:prstGeom>
        </p:spPr>
      </p:pic>
      <p:pic>
        <p:nvPicPr>
          <p:cNvPr id="40" name="图片 39">
            <a:extLst>
              <a:ext uri="{FF2B5EF4-FFF2-40B4-BE49-F238E27FC236}">
                <a16:creationId xmlns:a16="http://schemas.microsoft.com/office/drawing/2014/main" id="{89E885B3-C441-7049-AEC6-5755AB9ECE5E}"/>
              </a:ext>
            </a:extLst>
          </p:cNvPr>
          <p:cNvPicPr>
            <a:picLocks noChangeAspect="1"/>
          </p:cNvPicPr>
          <p:nvPr/>
        </p:nvPicPr>
        <p:blipFill rotWithShape="1">
          <a:blip r:embed="rId3">
            <a:extLst>
              <a:ext uri="{28A0092B-C50C-407E-A947-70E740481C1C}">
                <a14:useLocalDpi xmlns:a14="http://schemas.microsoft.com/office/drawing/2010/main" val="0"/>
              </a:ext>
            </a:extLst>
          </a:blip>
          <a:srcRect r="5795" b="74779"/>
          <a:stretch/>
        </p:blipFill>
        <p:spPr>
          <a:xfrm>
            <a:off x="6636468" y="1272618"/>
            <a:ext cx="5385849" cy="2156381"/>
          </a:xfrm>
          <a:prstGeom prst="rect">
            <a:avLst/>
          </a:prstGeom>
        </p:spPr>
      </p:pic>
      <p:sp>
        <p:nvSpPr>
          <p:cNvPr id="41" name="文本框 40">
            <a:extLst>
              <a:ext uri="{FF2B5EF4-FFF2-40B4-BE49-F238E27FC236}">
                <a16:creationId xmlns:a16="http://schemas.microsoft.com/office/drawing/2014/main" id="{79D73C97-A3EF-1441-B433-5CF4D039B32D}"/>
              </a:ext>
            </a:extLst>
          </p:cNvPr>
          <p:cNvSpPr txBox="1"/>
          <p:nvPr/>
        </p:nvSpPr>
        <p:spPr>
          <a:xfrm>
            <a:off x="886117" y="3539767"/>
            <a:ext cx="5656083" cy="369332"/>
          </a:xfrm>
          <a:prstGeom prst="rect">
            <a:avLst/>
          </a:prstGeom>
          <a:noFill/>
        </p:spPr>
        <p:txBody>
          <a:bodyPr wrap="square" rtlCol="0">
            <a:spAutoFit/>
          </a:bodyPr>
          <a:lstStyle/>
          <a:p>
            <a:r>
              <a:rPr lang="en-US" altLang="zh-CN" dirty="0"/>
              <a:t>The accuracy after augmentation:  0.80075 </a:t>
            </a:r>
            <a:endParaRPr lang="zh-CN" altLang="en-US" dirty="0"/>
          </a:p>
        </p:txBody>
      </p:sp>
      <p:pic>
        <p:nvPicPr>
          <p:cNvPr id="42" name="图片 41">
            <a:extLst>
              <a:ext uri="{FF2B5EF4-FFF2-40B4-BE49-F238E27FC236}">
                <a16:creationId xmlns:a16="http://schemas.microsoft.com/office/drawing/2014/main" id="{EAFCCBF8-3C5D-F74B-8260-67086C97792A}"/>
              </a:ext>
            </a:extLst>
          </p:cNvPr>
          <p:cNvPicPr>
            <a:picLocks noChangeAspect="1"/>
          </p:cNvPicPr>
          <p:nvPr/>
        </p:nvPicPr>
        <p:blipFill rotWithShape="1">
          <a:blip r:embed="rId4">
            <a:extLst>
              <a:ext uri="{28A0092B-C50C-407E-A947-70E740481C1C}">
                <a14:useLocalDpi xmlns:a14="http://schemas.microsoft.com/office/drawing/2010/main" val="0"/>
              </a:ext>
            </a:extLst>
          </a:blip>
          <a:srcRect r="3420"/>
          <a:stretch/>
        </p:blipFill>
        <p:spPr>
          <a:xfrm>
            <a:off x="575035" y="3909099"/>
            <a:ext cx="5797485" cy="1804387"/>
          </a:xfrm>
          <a:prstGeom prst="rect">
            <a:avLst/>
          </a:prstGeom>
        </p:spPr>
      </p:pic>
      <p:pic>
        <p:nvPicPr>
          <p:cNvPr id="43" name="图片 42">
            <a:extLst>
              <a:ext uri="{FF2B5EF4-FFF2-40B4-BE49-F238E27FC236}">
                <a16:creationId xmlns:a16="http://schemas.microsoft.com/office/drawing/2014/main" id="{B3DD4A1A-047B-9545-90DE-641FCA7CF4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2201" y="3813812"/>
            <a:ext cx="5561816" cy="2009830"/>
          </a:xfrm>
          <a:prstGeom prst="rect">
            <a:avLst/>
          </a:prstGeom>
        </p:spPr>
      </p:pic>
      <p:sp>
        <p:nvSpPr>
          <p:cNvPr id="44" name="文本框 43">
            <a:extLst>
              <a:ext uri="{FF2B5EF4-FFF2-40B4-BE49-F238E27FC236}">
                <a16:creationId xmlns:a16="http://schemas.microsoft.com/office/drawing/2014/main" id="{19DF9684-0198-A549-91DD-D6542EA3EBD8}"/>
              </a:ext>
            </a:extLst>
          </p:cNvPr>
          <p:cNvSpPr txBox="1"/>
          <p:nvPr/>
        </p:nvSpPr>
        <p:spPr>
          <a:xfrm>
            <a:off x="593887" y="6011830"/>
            <a:ext cx="10957137" cy="369332"/>
          </a:xfrm>
          <a:prstGeom prst="rect">
            <a:avLst/>
          </a:prstGeom>
          <a:noFill/>
        </p:spPr>
        <p:txBody>
          <a:bodyPr wrap="square" rtlCol="0">
            <a:spAutoFit/>
          </a:bodyPr>
          <a:lstStyle/>
          <a:p>
            <a:r>
              <a:rPr lang="en-US" altLang="zh-CN" b="1" dirty="0"/>
              <a:t>We can see from the above, the accuracy has obvious improvement after augmentation.</a:t>
            </a:r>
            <a:endParaRPr lang="zh-CN" altLang="en-US" b="1" dirty="0"/>
          </a:p>
        </p:txBody>
      </p:sp>
      <p:sp>
        <p:nvSpPr>
          <p:cNvPr id="10" name="文本占位符 1">
            <a:extLst>
              <a:ext uri="{FF2B5EF4-FFF2-40B4-BE49-F238E27FC236}">
                <a16:creationId xmlns:a16="http://schemas.microsoft.com/office/drawing/2014/main" id="{64686269-9064-D44A-A9C7-B1C61CB37C7A}"/>
              </a:ext>
            </a:extLst>
          </p:cNvPr>
          <p:cNvSpPr>
            <a:spLocks noGrp="1"/>
          </p:cNvSpPr>
          <p:nvPr>
            <p:ph type="body" sz="quarter" idx="10"/>
          </p:nvPr>
        </p:nvSpPr>
        <p:spPr>
          <a:xfrm>
            <a:off x="8535847" y="323740"/>
            <a:ext cx="3303395" cy="389467"/>
          </a:xfrm>
        </p:spPr>
        <p:txBody>
          <a:bodyPr/>
          <a:lstStyle/>
          <a:p>
            <a:pPr algn="r"/>
            <a:r>
              <a:rPr kumimoji="1" lang="en-US" altLang="zh-CN" dirty="0"/>
              <a:t>PART</a:t>
            </a:r>
            <a:r>
              <a:rPr kumimoji="1" lang="zh-CN" altLang="en-US" dirty="0"/>
              <a:t> </a:t>
            </a:r>
            <a:r>
              <a:rPr kumimoji="1" lang="en-US" altLang="zh-CN" dirty="0"/>
              <a:t>THREE</a:t>
            </a:r>
            <a:r>
              <a:rPr kumimoji="1" lang="zh-CN" altLang="en-US" dirty="0"/>
              <a:t> </a:t>
            </a:r>
          </a:p>
        </p:txBody>
      </p:sp>
    </p:spTree>
    <p:extLst>
      <p:ext uri="{BB962C8B-B14F-4D97-AF65-F5344CB8AC3E}">
        <p14:creationId xmlns:p14="http://schemas.microsoft.com/office/powerpoint/2010/main" val="39586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40BB2D5A-C7EA-BE47-ACDC-C8634B9A9F50}"/>
              </a:ext>
            </a:extLst>
          </p:cNvPr>
          <p:cNvSpPr txBox="1"/>
          <p:nvPr/>
        </p:nvSpPr>
        <p:spPr>
          <a:xfrm>
            <a:off x="75414" y="176456"/>
            <a:ext cx="12551374"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B) Comparison among different slices from one axis and Comparison among x, y and z axis  </a:t>
            </a:r>
            <a:endParaRPr lang="zh-CN" altLang="en-US" sz="2400" b="1"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DEAB8A76-5A72-1147-AD2C-230C8E19C571}"/>
              </a:ext>
            </a:extLst>
          </p:cNvPr>
          <p:cNvSpPr txBox="1"/>
          <p:nvPr/>
        </p:nvSpPr>
        <p:spPr>
          <a:xfrm>
            <a:off x="374575" y="638121"/>
            <a:ext cx="6994689" cy="369332"/>
          </a:xfrm>
          <a:prstGeom prst="rect">
            <a:avLst/>
          </a:prstGeom>
          <a:noFill/>
        </p:spPr>
        <p:txBody>
          <a:bodyPr wrap="square" rtlCol="0">
            <a:spAutoFit/>
          </a:bodyPr>
          <a:lstStyle/>
          <a:p>
            <a:r>
              <a:rPr lang="en-US" altLang="zh-CN" dirty="0"/>
              <a:t>We chose almost 40 slices into a group.</a:t>
            </a:r>
            <a:endParaRPr lang="zh-CN" altLang="en-US" dirty="0"/>
          </a:p>
        </p:txBody>
      </p:sp>
      <p:sp>
        <p:nvSpPr>
          <p:cNvPr id="20" name="文本框 19">
            <a:extLst>
              <a:ext uri="{FF2B5EF4-FFF2-40B4-BE49-F238E27FC236}">
                <a16:creationId xmlns:a16="http://schemas.microsoft.com/office/drawing/2014/main" id="{78D5417B-4E4D-8746-AF27-1B7EE40C4C28}"/>
              </a:ext>
            </a:extLst>
          </p:cNvPr>
          <p:cNvSpPr txBox="1"/>
          <p:nvPr/>
        </p:nvSpPr>
        <p:spPr>
          <a:xfrm>
            <a:off x="551235" y="1009674"/>
            <a:ext cx="6994689" cy="369332"/>
          </a:xfrm>
          <a:prstGeom prst="rect">
            <a:avLst/>
          </a:prstGeom>
          <a:noFill/>
        </p:spPr>
        <p:txBody>
          <a:bodyPr wrap="square" rtlCol="0">
            <a:spAutoFit/>
          </a:bodyPr>
          <a:lstStyle/>
          <a:p>
            <a:r>
              <a:rPr lang="en-US" altLang="zh-CN" dirty="0"/>
              <a:t>1) Comparison among different slices from one axis </a:t>
            </a:r>
            <a:endParaRPr lang="zh-CN" altLang="en-US" dirty="0"/>
          </a:p>
        </p:txBody>
      </p:sp>
      <p:sp>
        <p:nvSpPr>
          <p:cNvPr id="21" name="文本框 20">
            <a:extLst>
              <a:ext uri="{FF2B5EF4-FFF2-40B4-BE49-F238E27FC236}">
                <a16:creationId xmlns:a16="http://schemas.microsoft.com/office/drawing/2014/main" id="{453C6464-537C-A346-9B3F-36E76DFEAD3F}"/>
              </a:ext>
            </a:extLst>
          </p:cNvPr>
          <p:cNvSpPr txBox="1"/>
          <p:nvPr/>
        </p:nvSpPr>
        <p:spPr>
          <a:xfrm>
            <a:off x="862028" y="1379006"/>
            <a:ext cx="4831761" cy="369332"/>
          </a:xfrm>
          <a:prstGeom prst="rect">
            <a:avLst/>
          </a:prstGeom>
          <a:noFill/>
        </p:spPr>
        <p:txBody>
          <a:bodyPr wrap="square" rtlCol="0">
            <a:spAutoFit/>
          </a:bodyPr>
          <a:lstStyle/>
          <a:p>
            <a:r>
              <a:rPr lang="en-US" altLang="zh-CN" dirty="0"/>
              <a:t>a) The accuracy of all the groups on x axis.</a:t>
            </a:r>
            <a:endParaRPr lang="zh-CN" altLang="en-US" dirty="0"/>
          </a:p>
        </p:txBody>
      </p:sp>
      <p:sp>
        <p:nvSpPr>
          <p:cNvPr id="22" name="文本框 21">
            <a:extLst>
              <a:ext uri="{FF2B5EF4-FFF2-40B4-BE49-F238E27FC236}">
                <a16:creationId xmlns:a16="http://schemas.microsoft.com/office/drawing/2014/main" id="{4789C2B0-A3F5-8840-886B-72EE86BA0D9B}"/>
              </a:ext>
            </a:extLst>
          </p:cNvPr>
          <p:cNvSpPr txBox="1"/>
          <p:nvPr/>
        </p:nvSpPr>
        <p:spPr>
          <a:xfrm>
            <a:off x="1159497" y="1748338"/>
            <a:ext cx="2243579" cy="369332"/>
          </a:xfrm>
          <a:prstGeom prst="rect">
            <a:avLst/>
          </a:prstGeom>
          <a:noFill/>
        </p:spPr>
        <p:txBody>
          <a:bodyPr wrap="square" rtlCol="0">
            <a:spAutoFit/>
          </a:bodyPr>
          <a:lstStyle/>
          <a:p>
            <a:r>
              <a:rPr lang="en-US" altLang="zh-CN" dirty="0"/>
              <a:t>0-40 group: 0.809</a:t>
            </a:r>
            <a:endParaRPr lang="zh-CN" altLang="en-US" dirty="0"/>
          </a:p>
        </p:txBody>
      </p:sp>
      <p:pic>
        <p:nvPicPr>
          <p:cNvPr id="23" name="图片 22">
            <a:extLst>
              <a:ext uri="{FF2B5EF4-FFF2-40B4-BE49-F238E27FC236}">
                <a16:creationId xmlns:a16="http://schemas.microsoft.com/office/drawing/2014/main" id="{4AA5CFB4-350B-484C-A8E8-971CC28FDF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028" y="2080443"/>
            <a:ext cx="5082096" cy="1691377"/>
          </a:xfrm>
          <a:prstGeom prst="rect">
            <a:avLst/>
          </a:prstGeom>
        </p:spPr>
      </p:pic>
      <p:sp>
        <p:nvSpPr>
          <p:cNvPr id="24" name="文本框 23">
            <a:extLst>
              <a:ext uri="{FF2B5EF4-FFF2-40B4-BE49-F238E27FC236}">
                <a16:creationId xmlns:a16="http://schemas.microsoft.com/office/drawing/2014/main" id="{E96124A5-9B8E-7E43-9784-F020EF4770B0}"/>
              </a:ext>
            </a:extLst>
          </p:cNvPr>
          <p:cNvSpPr txBox="1"/>
          <p:nvPr/>
        </p:nvSpPr>
        <p:spPr>
          <a:xfrm>
            <a:off x="1153717" y="3734593"/>
            <a:ext cx="2894862" cy="369332"/>
          </a:xfrm>
          <a:prstGeom prst="rect">
            <a:avLst/>
          </a:prstGeom>
          <a:noFill/>
        </p:spPr>
        <p:txBody>
          <a:bodyPr wrap="square" rtlCol="0">
            <a:spAutoFit/>
          </a:bodyPr>
          <a:lstStyle/>
          <a:p>
            <a:r>
              <a:rPr lang="en-US" altLang="zh-CN" dirty="0"/>
              <a:t>80-120 group: 0.848 </a:t>
            </a:r>
            <a:endParaRPr lang="zh-CN" altLang="en-US" dirty="0"/>
          </a:p>
        </p:txBody>
      </p:sp>
      <p:pic>
        <p:nvPicPr>
          <p:cNvPr id="25" name="图片 24">
            <a:extLst>
              <a:ext uri="{FF2B5EF4-FFF2-40B4-BE49-F238E27FC236}">
                <a16:creationId xmlns:a16="http://schemas.microsoft.com/office/drawing/2014/main" id="{66F2E5AF-5A70-3041-B9EE-178C65402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278" y="4103925"/>
            <a:ext cx="4962459" cy="1691377"/>
          </a:xfrm>
          <a:prstGeom prst="rect">
            <a:avLst/>
          </a:prstGeom>
        </p:spPr>
      </p:pic>
      <p:sp>
        <p:nvSpPr>
          <p:cNvPr id="26" name="文本框 25">
            <a:extLst>
              <a:ext uri="{FF2B5EF4-FFF2-40B4-BE49-F238E27FC236}">
                <a16:creationId xmlns:a16="http://schemas.microsoft.com/office/drawing/2014/main" id="{DD93F2E7-21CC-024C-B1D2-3337B8D730E4}"/>
              </a:ext>
            </a:extLst>
          </p:cNvPr>
          <p:cNvSpPr txBox="1"/>
          <p:nvPr/>
        </p:nvSpPr>
        <p:spPr>
          <a:xfrm>
            <a:off x="6736827" y="1745847"/>
            <a:ext cx="2961820" cy="369332"/>
          </a:xfrm>
          <a:prstGeom prst="rect">
            <a:avLst/>
          </a:prstGeom>
          <a:noFill/>
        </p:spPr>
        <p:txBody>
          <a:bodyPr wrap="square" rtlCol="0">
            <a:spAutoFit/>
          </a:bodyPr>
          <a:lstStyle/>
          <a:p>
            <a:r>
              <a:rPr lang="en-US" altLang="zh-CN" dirty="0"/>
              <a:t>40-80 group: 0.835 </a:t>
            </a:r>
            <a:endParaRPr lang="zh-CN" altLang="en-US" dirty="0"/>
          </a:p>
        </p:txBody>
      </p:sp>
      <p:pic>
        <p:nvPicPr>
          <p:cNvPr id="27" name="图片 26">
            <a:extLst>
              <a:ext uri="{FF2B5EF4-FFF2-40B4-BE49-F238E27FC236}">
                <a16:creationId xmlns:a16="http://schemas.microsoft.com/office/drawing/2014/main" id="{5C8C3182-B2EC-5F46-B7F8-DA0BD34B53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571" y="2080443"/>
            <a:ext cx="4927830" cy="1618081"/>
          </a:xfrm>
          <a:prstGeom prst="rect">
            <a:avLst/>
          </a:prstGeom>
        </p:spPr>
      </p:pic>
      <p:sp>
        <p:nvSpPr>
          <p:cNvPr id="28" name="文本框 27">
            <a:extLst>
              <a:ext uri="{FF2B5EF4-FFF2-40B4-BE49-F238E27FC236}">
                <a16:creationId xmlns:a16="http://schemas.microsoft.com/office/drawing/2014/main" id="{21401500-DB6A-DF4A-BF04-70AD730CCB36}"/>
              </a:ext>
            </a:extLst>
          </p:cNvPr>
          <p:cNvSpPr txBox="1"/>
          <p:nvPr/>
        </p:nvSpPr>
        <p:spPr>
          <a:xfrm>
            <a:off x="6736827" y="3734593"/>
            <a:ext cx="3819114" cy="369332"/>
          </a:xfrm>
          <a:prstGeom prst="rect">
            <a:avLst/>
          </a:prstGeom>
          <a:noFill/>
        </p:spPr>
        <p:txBody>
          <a:bodyPr wrap="square" rtlCol="0">
            <a:spAutoFit/>
          </a:bodyPr>
          <a:lstStyle/>
          <a:p>
            <a:r>
              <a:rPr lang="en-US" altLang="zh-CN" dirty="0"/>
              <a:t>120-176 group: 0.575 </a:t>
            </a:r>
            <a:endParaRPr lang="zh-CN" altLang="en-US" dirty="0"/>
          </a:p>
        </p:txBody>
      </p:sp>
      <p:pic>
        <p:nvPicPr>
          <p:cNvPr id="29" name="图片 28">
            <a:extLst>
              <a:ext uri="{FF2B5EF4-FFF2-40B4-BE49-F238E27FC236}">
                <a16:creationId xmlns:a16="http://schemas.microsoft.com/office/drawing/2014/main" id="{DDE8F631-5C1C-5C49-B840-8C517975C8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9571" y="4103925"/>
            <a:ext cx="4839470" cy="1728591"/>
          </a:xfrm>
          <a:prstGeom prst="rect">
            <a:avLst/>
          </a:prstGeom>
        </p:spPr>
      </p:pic>
      <p:sp>
        <p:nvSpPr>
          <p:cNvPr id="30" name="文本框 29">
            <a:extLst>
              <a:ext uri="{FF2B5EF4-FFF2-40B4-BE49-F238E27FC236}">
                <a16:creationId xmlns:a16="http://schemas.microsoft.com/office/drawing/2014/main" id="{940CC933-2083-574B-A0A6-8DCD6871F337}"/>
              </a:ext>
            </a:extLst>
          </p:cNvPr>
          <p:cNvSpPr txBox="1"/>
          <p:nvPr/>
        </p:nvSpPr>
        <p:spPr>
          <a:xfrm>
            <a:off x="374575" y="5942741"/>
            <a:ext cx="8418137" cy="369332"/>
          </a:xfrm>
          <a:prstGeom prst="rect">
            <a:avLst/>
          </a:prstGeom>
          <a:noFill/>
        </p:spPr>
        <p:txBody>
          <a:bodyPr wrap="square" rtlCol="0">
            <a:spAutoFit/>
          </a:bodyPr>
          <a:lstStyle/>
          <a:p>
            <a:r>
              <a:rPr lang="en-US" altLang="zh-CN" b="1" dirty="0"/>
              <a:t>We can find the 40-80 and 80-120 groups have better accuracy.</a:t>
            </a:r>
            <a:endParaRPr lang="zh-CN" altLang="en-US" b="1" dirty="0"/>
          </a:p>
        </p:txBody>
      </p:sp>
      <p:sp>
        <p:nvSpPr>
          <p:cNvPr id="15" name="文本占位符 1">
            <a:extLst>
              <a:ext uri="{FF2B5EF4-FFF2-40B4-BE49-F238E27FC236}">
                <a16:creationId xmlns:a16="http://schemas.microsoft.com/office/drawing/2014/main" id="{556955C4-BFFC-D344-B76B-EDC31DABD002}"/>
              </a:ext>
            </a:extLst>
          </p:cNvPr>
          <p:cNvSpPr>
            <a:spLocks noGrp="1"/>
          </p:cNvSpPr>
          <p:nvPr>
            <p:ph type="body" sz="quarter" idx="10"/>
          </p:nvPr>
        </p:nvSpPr>
        <p:spPr>
          <a:xfrm>
            <a:off x="8254006" y="6007114"/>
            <a:ext cx="3303395" cy="389467"/>
          </a:xfrm>
        </p:spPr>
        <p:txBody>
          <a:bodyPr/>
          <a:lstStyle/>
          <a:p>
            <a:pPr algn="r"/>
            <a:r>
              <a:rPr kumimoji="1" lang="en-US" altLang="zh-CN" dirty="0"/>
              <a:t>PART</a:t>
            </a:r>
            <a:r>
              <a:rPr kumimoji="1" lang="zh-CN" altLang="en-US" dirty="0"/>
              <a:t> </a:t>
            </a:r>
            <a:r>
              <a:rPr kumimoji="1" lang="en-US" altLang="zh-CN" dirty="0"/>
              <a:t>THREE</a:t>
            </a:r>
            <a:r>
              <a:rPr kumimoji="1" lang="zh-CN" altLang="en-US" dirty="0"/>
              <a:t> </a:t>
            </a:r>
          </a:p>
        </p:txBody>
      </p:sp>
    </p:spTree>
    <p:extLst>
      <p:ext uri="{BB962C8B-B14F-4D97-AF65-F5344CB8AC3E}">
        <p14:creationId xmlns:p14="http://schemas.microsoft.com/office/powerpoint/2010/main" val="852574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DA3AFDC9-3E9E-A248-9DAA-A3FA4C1A00BB}"/>
              </a:ext>
            </a:extLst>
          </p:cNvPr>
          <p:cNvSpPr txBox="1"/>
          <p:nvPr/>
        </p:nvSpPr>
        <p:spPr>
          <a:xfrm>
            <a:off x="1102936" y="737527"/>
            <a:ext cx="2243579" cy="369332"/>
          </a:xfrm>
          <a:prstGeom prst="rect">
            <a:avLst/>
          </a:prstGeom>
          <a:noFill/>
        </p:spPr>
        <p:txBody>
          <a:bodyPr wrap="square" rtlCol="0">
            <a:spAutoFit/>
          </a:bodyPr>
          <a:lstStyle/>
          <a:p>
            <a:r>
              <a:rPr lang="en-US" altLang="zh-CN" dirty="0"/>
              <a:t>0-40 group: 0.809</a:t>
            </a:r>
            <a:endParaRPr lang="zh-CN" altLang="en-US" dirty="0"/>
          </a:p>
        </p:txBody>
      </p:sp>
      <p:pic>
        <p:nvPicPr>
          <p:cNvPr id="19" name="图片 18">
            <a:extLst>
              <a:ext uri="{FF2B5EF4-FFF2-40B4-BE49-F238E27FC236}">
                <a16:creationId xmlns:a16="http://schemas.microsoft.com/office/drawing/2014/main" id="{EEB3E2AC-3537-7C4A-956E-A08854DD2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937" y="1251570"/>
            <a:ext cx="5099156" cy="2177430"/>
          </a:xfrm>
          <a:prstGeom prst="rect">
            <a:avLst/>
          </a:prstGeom>
        </p:spPr>
      </p:pic>
      <p:sp>
        <p:nvSpPr>
          <p:cNvPr id="20" name="文本框 19">
            <a:extLst>
              <a:ext uri="{FF2B5EF4-FFF2-40B4-BE49-F238E27FC236}">
                <a16:creationId xmlns:a16="http://schemas.microsoft.com/office/drawing/2014/main" id="{A78D5829-373C-EF4B-82E0-EDBA10C4AAD3}"/>
              </a:ext>
            </a:extLst>
          </p:cNvPr>
          <p:cNvSpPr txBox="1"/>
          <p:nvPr/>
        </p:nvSpPr>
        <p:spPr>
          <a:xfrm>
            <a:off x="1102936" y="3573711"/>
            <a:ext cx="3065652" cy="369332"/>
          </a:xfrm>
          <a:prstGeom prst="rect">
            <a:avLst/>
          </a:prstGeom>
          <a:noFill/>
        </p:spPr>
        <p:txBody>
          <a:bodyPr wrap="square" rtlCol="0">
            <a:spAutoFit/>
          </a:bodyPr>
          <a:lstStyle/>
          <a:p>
            <a:r>
              <a:rPr lang="en-US" altLang="zh-CN" dirty="0"/>
              <a:t>80-120 group: 0.848 </a:t>
            </a:r>
            <a:endParaRPr lang="zh-CN" altLang="en-US" dirty="0"/>
          </a:p>
        </p:txBody>
      </p:sp>
      <p:pic>
        <p:nvPicPr>
          <p:cNvPr id="21" name="图片 20">
            <a:extLst>
              <a:ext uri="{FF2B5EF4-FFF2-40B4-BE49-F238E27FC236}">
                <a16:creationId xmlns:a16="http://schemas.microsoft.com/office/drawing/2014/main" id="{C32EF946-0606-9C46-92BD-5CAD489000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225" y="4015819"/>
            <a:ext cx="5099156" cy="2026762"/>
          </a:xfrm>
          <a:prstGeom prst="rect">
            <a:avLst/>
          </a:prstGeom>
        </p:spPr>
      </p:pic>
      <p:sp>
        <p:nvSpPr>
          <p:cNvPr id="22" name="文本框 21">
            <a:extLst>
              <a:ext uri="{FF2B5EF4-FFF2-40B4-BE49-F238E27FC236}">
                <a16:creationId xmlns:a16="http://schemas.microsoft.com/office/drawing/2014/main" id="{576341D5-40EF-154B-AF20-2747697B5661}"/>
              </a:ext>
            </a:extLst>
          </p:cNvPr>
          <p:cNvSpPr txBox="1"/>
          <p:nvPr/>
        </p:nvSpPr>
        <p:spPr>
          <a:xfrm>
            <a:off x="6721310" y="737527"/>
            <a:ext cx="3485007" cy="369332"/>
          </a:xfrm>
          <a:prstGeom prst="rect">
            <a:avLst/>
          </a:prstGeom>
          <a:noFill/>
        </p:spPr>
        <p:txBody>
          <a:bodyPr wrap="square" rtlCol="0">
            <a:spAutoFit/>
          </a:bodyPr>
          <a:lstStyle/>
          <a:p>
            <a:r>
              <a:rPr lang="en-US" altLang="zh-CN" dirty="0"/>
              <a:t>40-80 group: 0.835 </a:t>
            </a:r>
            <a:endParaRPr lang="zh-CN" altLang="en-US" dirty="0"/>
          </a:p>
        </p:txBody>
      </p:sp>
      <p:pic>
        <p:nvPicPr>
          <p:cNvPr id="23" name="图片 22">
            <a:extLst>
              <a:ext uri="{FF2B5EF4-FFF2-40B4-BE49-F238E27FC236}">
                <a16:creationId xmlns:a16="http://schemas.microsoft.com/office/drawing/2014/main" id="{A8944157-154C-E741-91B4-05F744724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3115" y="1319754"/>
            <a:ext cx="5099156" cy="2007908"/>
          </a:xfrm>
          <a:prstGeom prst="rect">
            <a:avLst/>
          </a:prstGeom>
        </p:spPr>
      </p:pic>
      <p:sp>
        <p:nvSpPr>
          <p:cNvPr id="24" name="文本框 23">
            <a:extLst>
              <a:ext uri="{FF2B5EF4-FFF2-40B4-BE49-F238E27FC236}">
                <a16:creationId xmlns:a16="http://schemas.microsoft.com/office/drawing/2014/main" id="{9E684608-1645-6B4F-8DDA-A4A99E54A978}"/>
              </a:ext>
            </a:extLst>
          </p:cNvPr>
          <p:cNvSpPr txBox="1"/>
          <p:nvPr/>
        </p:nvSpPr>
        <p:spPr>
          <a:xfrm>
            <a:off x="6830913" y="3573711"/>
            <a:ext cx="2810628" cy="369332"/>
          </a:xfrm>
          <a:prstGeom prst="rect">
            <a:avLst/>
          </a:prstGeom>
          <a:noFill/>
        </p:spPr>
        <p:txBody>
          <a:bodyPr wrap="square" rtlCol="0">
            <a:spAutoFit/>
          </a:bodyPr>
          <a:lstStyle/>
          <a:p>
            <a:r>
              <a:rPr lang="en-US" altLang="zh-CN" dirty="0"/>
              <a:t>120-176 group: 0.575 </a:t>
            </a:r>
            <a:endParaRPr lang="zh-CN" altLang="en-US" dirty="0"/>
          </a:p>
        </p:txBody>
      </p:sp>
      <p:pic>
        <p:nvPicPr>
          <p:cNvPr id="25" name="图片 24">
            <a:extLst>
              <a:ext uri="{FF2B5EF4-FFF2-40B4-BE49-F238E27FC236}">
                <a16:creationId xmlns:a16="http://schemas.microsoft.com/office/drawing/2014/main" id="{69B699AF-D096-2848-B8E4-DBC75AC556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4801" y="4028393"/>
            <a:ext cx="5030486" cy="2007907"/>
          </a:xfrm>
          <a:prstGeom prst="rect">
            <a:avLst/>
          </a:prstGeom>
        </p:spPr>
      </p:pic>
      <p:sp>
        <p:nvSpPr>
          <p:cNvPr id="10" name="文本占位符 1">
            <a:extLst>
              <a:ext uri="{FF2B5EF4-FFF2-40B4-BE49-F238E27FC236}">
                <a16:creationId xmlns:a16="http://schemas.microsoft.com/office/drawing/2014/main" id="{11C604C0-E0BE-E149-B427-70375A62FE76}"/>
              </a:ext>
            </a:extLst>
          </p:cNvPr>
          <p:cNvSpPr>
            <a:spLocks noGrp="1"/>
          </p:cNvSpPr>
          <p:nvPr>
            <p:ph type="body" sz="quarter" idx="10"/>
          </p:nvPr>
        </p:nvSpPr>
        <p:spPr>
          <a:xfrm>
            <a:off x="265304" y="220133"/>
            <a:ext cx="3303395" cy="389467"/>
          </a:xfrm>
        </p:spPr>
        <p:txBody>
          <a:bodyPr/>
          <a:lstStyle/>
          <a:p>
            <a:r>
              <a:rPr kumimoji="1" lang="en-US" altLang="zh-CN" dirty="0"/>
              <a:t>PART</a:t>
            </a:r>
            <a:r>
              <a:rPr kumimoji="1" lang="zh-CN" altLang="en-US" dirty="0"/>
              <a:t> </a:t>
            </a:r>
            <a:r>
              <a:rPr kumimoji="1" lang="en-US" altLang="zh-CN" dirty="0"/>
              <a:t>THREE</a:t>
            </a:r>
            <a:r>
              <a:rPr kumimoji="1" lang="zh-CN" altLang="en-US" dirty="0"/>
              <a:t> </a:t>
            </a:r>
          </a:p>
        </p:txBody>
      </p:sp>
    </p:spTree>
    <p:extLst>
      <p:ext uri="{BB962C8B-B14F-4D97-AF65-F5344CB8AC3E}">
        <p14:creationId xmlns:p14="http://schemas.microsoft.com/office/powerpoint/2010/main" val="65595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F8B87837-EB71-EC47-AE46-8763E1924D9A}"/>
              </a:ext>
            </a:extLst>
          </p:cNvPr>
          <p:cNvSpPr txBox="1"/>
          <p:nvPr/>
        </p:nvSpPr>
        <p:spPr>
          <a:xfrm>
            <a:off x="75414" y="176456"/>
            <a:ext cx="1219200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B) Comparison among different slices from one axis and Comparison among x, y and z axis  </a:t>
            </a:r>
            <a:endParaRPr lang="zh-CN" altLang="en-US" sz="2400" b="1"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ABFA6B21-8527-8844-9B3F-D38AAE72519C}"/>
              </a:ext>
            </a:extLst>
          </p:cNvPr>
          <p:cNvSpPr txBox="1"/>
          <p:nvPr/>
        </p:nvSpPr>
        <p:spPr>
          <a:xfrm>
            <a:off x="184006" y="751494"/>
            <a:ext cx="6994689" cy="369332"/>
          </a:xfrm>
          <a:prstGeom prst="rect">
            <a:avLst/>
          </a:prstGeom>
          <a:noFill/>
        </p:spPr>
        <p:txBody>
          <a:bodyPr wrap="square" rtlCol="0">
            <a:spAutoFit/>
          </a:bodyPr>
          <a:lstStyle/>
          <a:p>
            <a:r>
              <a:rPr lang="en-US" altLang="zh-CN" dirty="0"/>
              <a:t>1) Comparison among different slices from one axis </a:t>
            </a:r>
            <a:endParaRPr lang="zh-CN" altLang="en-US" dirty="0"/>
          </a:p>
        </p:txBody>
      </p:sp>
      <p:sp>
        <p:nvSpPr>
          <p:cNvPr id="20" name="文本框 19">
            <a:extLst>
              <a:ext uri="{FF2B5EF4-FFF2-40B4-BE49-F238E27FC236}">
                <a16:creationId xmlns:a16="http://schemas.microsoft.com/office/drawing/2014/main" id="{279BA72B-C974-BB4C-8D4E-AAC94C4440E7}"/>
              </a:ext>
            </a:extLst>
          </p:cNvPr>
          <p:cNvSpPr txBox="1"/>
          <p:nvPr/>
        </p:nvSpPr>
        <p:spPr>
          <a:xfrm>
            <a:off x="440009" y="1202271"/>
            <a:ext cx="5006050" cy="369332"/>
          </a:xfrm>
          <a:prstGeom prst="rect">
            <a:avLst/>
          </a:prstGeom>
          <a:noFill/>
        </p:spPr>
        <p:txBody>
          <a:bodyPr wrap="square" rtlCol="0">
            <a:spAutoFit/>
          </a:bodyPr>
          <a:lstStyle/>
          <a:p>
            <a:r>
              <a:rPr lang="en-US" altLang="zh-CN" dirty="0"/>
              <a:t>b) The accuracy of all the groups on y axis.</a:t>
            </a:r>
            <a:endParaRPr lang="zh-CN" altLang="en-US" dirty="0"/>
          </a:p>
        </p:txBody>
      </p:sp>
      <p:sp>
        <p:nvSpPr>
          <p:cNvPr id="21" name="文本框 20">
            <a:extLst>
              <a:ext uri="{FF2B5EF4-FFF2-40B4-BE49-F238E27FC236}">
                <a16:creationId xmlns:a16="http://schemas.microsoft.com/office/drawing/2014/main" id="{A918944C-D1A0-7D42-932E-745A10CAC337}"/>
              </a:ext>
            </a:extLst>
          </p:cNvPr>
          <p:cNvSpPr txBox="1"/>
          <p:nvPr/>
        </p:nvSpPr>
        <p:spPr>
          <a:xfrm>
            <a:off x="598662" y="1653048"/>
            <a:ext cx="2243579" cy="369332"/>
          </a:xfrm>
          <a:prstGeom prst="rect">
            <a:avLst/>
          </a:prstGeom>
          <a:noFill/>
        </p:spPr>
        <p:txBody>
          <a:bodyPr wrap="square" rtlCol="0">
            <a:spAutoFit/>
          </a:bodyPr>
          <a:lstStyle/>
          <a:p>
            <a:r>
              <a:rPr lang="en-US" altLang="zh-CN" dirty="0"/>
              <a:t>0-40 group: 0.554</a:t>
            </a:r>
            <a:endParaRPr lang="zh-CN" altLang="en-US" dirty="0"/>
          </a:p>
        </p:txBody>
      </p:sp>
      <p:pic>
        <p:nvPicPr>
          <p:cNvPr id="22" name="图片 21">
            <a:extLst>
              <a:ext uri="{FF2B5EF4-FFF2-40B4-BE49-F238E27FC236}">
                <a16:creationId xmlns:a16="http://schemas.microsoft.com/office/drawing/2014/main" id="{2C501465-56AC-E54A-AC58-86D92C0E4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662" y="2022380"/>
            <a:ext cx="4741418" cy="1528158"/>
          </a:xfrm>
          <a:prstGeom prst="rect">
            <a:avLst/>
          </a:prstGeom>
        </p:spPr>
      </p:pic>
      <p:sp>
        <p:nvSpPr>
          <p:cNvPr id="23" name="文本框 22">
            <a:extLst>
              <a:ext uri="{FF2B5EF4-FFF2-40B4-BE49-F238E27FC236}">
                <a16:creationId xmlns:a16="http://schemas.microsoft.com/office/drawing/2014/main" id="{CC73F3B7-58CE-9E4F-A82F-EEDF4670AF12}"/>
              </a:ext>
            </a:extLst>
          </p:cNvPr>
          <p:cNvSpPr txBox="1"/>
          <p:nvPr/>
        </p:nvSpPr>
        <p:spPr>
          <a:xfrm>
            <a:off x="598662" y="3611664"/>
            <a:ext cx="2384981" cy="369332"/>
          </a:xfrm>
          <a:prstGeom prst="rect">
            <a:avLst/>
          </a:prstGeom>
          <a:noFill/>
        </p:spPr>
        <p:txBody>
          <a:bodyPr wrap="square" rtlCol="0">
            <a:spAutoFit/>
          </a:bodyPr>
          <a:lstStyle/>
          <a:p>
            <a:r>
              <a:rPr lang="en-US" altLang="zh-CN" dirty="0"/>
              <a:t>40-80 group: 0.818 </a:t>
            </a:r>
            <a:endParaRPr lang="zh-CN" altLang="en-US" dirty="0"/>
          </a:p>
        </p:txBody>
      </p:sp>
      <p:pic>
        <p:nvPicPr>
          <p:cNvPr id="24" name="图片 23">
            <a:extLst>
              <a:ext uri="{FF2B5EF4-FFF2-40B4-BE49-F238E27FC236}">
                <a16:creationId xmlns:a16="http://schemas.microsoft.com/office/drawing/2014/main" id="{A062B345-B8BF-D349-8D02-57EFF32D2F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662" y="4042122"/>
            <a:ext cx="4647413" cy="1533191"/>
          </a:xfrm>
          <a:prstGeom prst="rect">
            <a:avLst/>
          </a:prstGeom>
        </p:spPr>
      </p:pic>
      <p:sp>
        <p:nvSpPr>
          <p:cNvPr id="25" name="文本框 24">
            <a:extLst>
              <a:ext uri="{FF2B5EF4-FFF2-40B4-BE49-F238E27FC236}">
                <a16:creationId xmlns:a16="http://schemas.microsoft.com/office/drawing/2014/main" id="{031038AC-FA32-214A-BAC6-726A6B69B1F8}"/>
              </a:ext>
            </a:extLst>
          </p:cNvPr>
          <p:cNvSpPr txBox="1"/>
          <p:nvPr/>
        </p:nvSpPr>
        <p:spPr>
          <a:xfrm>
            <a:off x="6723699" y="929811"/>
            <a:ext cx="2890947" cy="369332"/>
          </a:xfrm>
          <a:prstGeom prst="rect">
            <a:avLst/>
          </a:prstGeom>
          <a:noFill/>
        </p:spPr>
        <p:txBody>
          <a:bodyPr wrap="square" rtlCol="0">
            <a:spAutoFit/>
          </a:bodyPr>
          <a:lstStyle/>
          <a:p>
            <a:r>
              <a:rPr lang="en-US" altLang="zh-CN" dirty="0"/>
              <a:t>80-120 group: 0.868 </a:t>
            </a:r>
            <a:endParaRPr lang="zh-CN" altLang="en-US" dirty="0"/>
          </a:p>
        </p:txBody>
      </p:sp>
      <p:pic>
        <p:nvPicPr>
          <p:cNvPr id="26" name="图片 25">
            <a:extLst>
              <a:ext uri="{FF2B5EF4-FFF2-40B4-BE49-F238E27FC236}">
                <a16:creationId xmlns:a16="http://schemas.microsoft.com/office/drawing/2014/main" id="{FFF45FC6-D3B5-624F-BB54-43EAFCF223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3700" y="1299143"/>
            <a:ext cx="4581427" cy="1472337"/>
          </a:xfrm>
          <a:prstGeom prst="rect">
            <a:avLst/>
          </a:prstGeom>
        </p:spPr>
      </p:pic>
      <p:sp>
        <p:nvSpPr>
          <p:cNvPr id="27" name="文本框 26">
            <a:extLst>
              <a:ext uri="{FF2B5EF4-FFF2-40B4-BE49-F238E27FC236}">
                <a16:creationId xmlns:a16="http://schemas.microsoft.com/office/drawing/2014/main" id="{062D23FB-E7A7-4740-A6EF-960A49B22B4F}"/>
              </a:ext>
            </a:extLst>
          </p:cNvPr>
          <p:cNvSpPr txBox="1"/>
          <p:nvPr/>
        </p:nvSpPr>
        <p:spPr>
          <a:xfrm>
            <a:off x="6719738" y="2697599"/>
            <a:ext cx="3674837" cy="369332"/>
          </a:xfrm>
          <a:prstGeom prst="rect">
            <a:avLst/>
          </a:prstGeom>
          <a:noFill/>
        </p:spPr>
        <p:txBody>
          <a:bodyPr wrap="square" rtlCol="0">
            <a:spAutoFit/>
          </a:bodyPr>
          <a:lstStyle/>
          <a:p>
            <a:r>
              <a:rPr lang="en-US" altLang="zh-CN" dirty="0"/>
              <a:t>120-160 group: 0.8665 </a:t>
            </a:r>
            <a:endParaRPr lang="zh-CN" altLang="en-US" dirty="0"/>
          </a:p>
        </p:txBody>
      </p:sp>
      <p:pic>
        <p:nvPicPr>
          <p:cNvPr id="28" name="图片 27">
            <a:extLst>
              <a:ext uri="{FF2B5EF4-FFF2-40B4-BE49-F238E27FC236}">
                <a16:creationId xmlns:a16="http://schemas.microsoft.com/office/drawing/2014/main" id="{1966D8F9-90C0-7B48-A00B-2B9E425106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9739" y="3048014"/>
            <a:ext cx="4581426" cy="1528158"/>
          </a:xfrm>
          <a:prstGeom prst="rect">
            <a:avLst/>
          </a:prstGeom>
        </p:spPr>
      </p:pic>
      <p:sp>
        <p:nvSpPr>
          <p:cNvPr id="29" name="文本框 28">
            <a:extLst>
              <a:ext uri="{FF2B5EF4-FFF2-40B4-BE49-F238E27FC236}">
                <a16:creationId xmlns:a16="http://schemas.microsoft.com/office/drawing/2014/main" id="{B58A2ED1-D9EA-BD4B-9FCF-299DEE8ED149}"/>
              </a:ext>
            </a:extLst>
          </p:cNvPr>
          <p:cNvSpPr txBox="1"/>
          <p:nvPr/>
        </p:nvSpPr>
        <p:spPr>
          <a:xfrm>
            <a:off x="6719738" y="4537598"/>
            <a:ext cx="3916885" cy="369332"/>
          </a:xfrm>
          <a:prstGeom prst="rect">
            <a:avLst/>
          </a:prstGeom>
          <a:noFill/>
        </p:spPr>
        <p:txBody>
          <a:bodyPr wrap="square" rtlCol="0">
            <a:spAutoFit/>
          </a:bodyPr>
          <a:lstStyle/>
          <a:p>
            <a:r>
              <a:rPr lang="en-US" altLang="zh-CN" dirty="0"/>
              <a:t>160-208 group: 0.6567 </a:t>
            </a:r>
            <a:endParaRPr lang="zh-CN" altLang="en-US" dirty="0"/>
          </a:p>
        </p:txBody>
      </p:sp>
      <p:pic>
        <p:nvPicPr>
          <p:cNvPr id="30" name="图片 29">
            <a:extLst>
              <a:ext uri="{FF2B5EF4-FFF2-40B4-BE49-F238E27FC236}">
                <a16:creationId xmlns:a16="http://schemas.microsoft.com/office/drawing/2014/main" id="{223A98B0-01AF-784A-B6C8-89E1C87DD2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9739" y="4906930"/>
            <a:ext cx="4581426" cy="1701260"/>
          </a:xfrm>
          <a:prstGeom prst="rect">
            <a:avLst/>
          </a:prstGeom>
        </p:spPr>
      </p:pic>
      <p:sp>
        <p:nvSpPr>
          <p:cNvPr id="31" name="文本框 30">
            <a:extLst>
              <a:ext uri="{FF2B5EF4-FFF2-40B4-BE49-F238E27FC236}">
                <a16:creationId xmlns:a16="http://schemas.microsoft.com/office/drawing/2014/main" id="{1ECD07F8-D7AD-4C4E-8BF3-9DFDC6B4B855}"/>
              </a:ext>
            </a:extLst>
          </p:cNvPr>
          <p:cNvSpPr txBox="1"/>
          <p:nvPr/>
        </p:nvSpPr>
        <p:spPr>
          <a:xfrm>
            <a:off x="598662" y="5783340"/>
            <a:ext cx="5304148" cy="646331"/>
          </a:xfrm>
          <a:prstGeom prst="rect">
            <a:avLst/>
          </a:prstGeom>
          <a:noFill/>
        </p:spPr>
        <p:txBody>
          <a:bodyPr wrap="square" rtlCol="0">
            <a:spAutoFit/>
          </a:bodyPr>
          <a:lstStyle/>
          <a:p>
            <a:r>
              <a:rPr lang="en-US" altLang="zh-CN" b="1" dirty="0"/>
              <a:t>We can find 80-120 and 120-160 groups have better accuracy.</a:t>
            </a:r>
            <a:endParaRPr lang="zh-CN" altLang="en-US" b="1" dirty="0"/>
          </a:p>
        </p:txBody>
      </p:sp>
      <p:sp>
        <p:nvSpPr>
          <p:cNvPr id="16" name="文本占位符 1">
            <a:extLst>
              <a:ext uri="{FF2B5EF4-FFF2-40B4-BE49-F238E27FC236}">
                <a16:creationId xmlns:a16="http://schemas.microsoft.com/office/drawing/2014/main" id="{2C24D7B1-EF2A-E74D-A123-DBBD1CC8EAF2}"/>
              </a:ext>
            </a:extLst>
          </p:cNvPr>
          <p:cNvSpPr>
            <a:spLocks noGrp="1"/>
          </p:cNvSpPr>
          <p:nvPr>
            <p:ph type="body" sz="quarter" idx="10"/>
          </p:nvPr>
        </p:nvSpPr>
        <p:spPr>
          <a:xfrm>
            <a:off x="8742877" y="6292077"/>
            <a:ext cx="3303395" cy="389467"/>
          </a:xfrm>
        </p:spPr>
        <p:txBody>
          <a:bodyPr/>
          <a:lstStyle/>
          <a:p>
            <a:pPr algn="r"/>
            <a:r>
              <a:rPr kumimoji="1" lang="en-US" altLang="zh-CN" dirty="0"/>
              <a:t>PART</a:t>
            </a:r>
            <a:r>
              <a:rPr kumimoji="1" lang="zh-CN" altLang="en-US" dirty="0"/>
              <a:t> </a:t>
            </a:r>
            <a:r>
              <a:rPr kumimoji="1" lang="en-US" altLang="zh-CN" dirty="0"/>
              <a:t>THREE</a:t>
            </a:r>
            <a:r>
              <a:rPr kumimoji="1" lang="zh-CN" altLang="en-US" dirty="0"/>
              <a:t> </a:t>
            </a:r>
          </a:p>
        </p:txBody>
      </p:sp>
    </p:spTree>
    <p:extLst>
      <p:ext uri="{BB962C8B-B14F-4D97-AF65-F5344CB8AC3E}">
        <p14:creationId xmlns:p14="http://schemas.microsoft.com/office/powerpoint/2010/main" val="1377369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1F464FD8-15B6-A643-AFF5-98F096BBAAF6}"/>
              </a:ext>
            </a:extLst>
          </p:cNvPr>
          <p:cNvSpPr txBox="1"/>
          <p:nvPr/>
        </p:nvSpPr>
        <p:spPr>
          <a:xfrm>
            <a:off x="291003" y="1243709"/>
            <a:ext cx="2243579" cy="369332"/>
          </a:xfrm>
          <a:prstGeom prst="rect">
            <a:avLst/>
          </a:prstGeom>
          <a:noFill/>
        </p:spPr>
        <p:txBody>
          <a:bodyPr wrap="square" rtlCol="0">
            <a:spAutoFit/>
          </a:bodyPr>
          <a:lstStyle/>
          <a:p>
            <a:r>
              <a:rPr lang="en-US" altLang="zh-CN" dirty="0"/>
              <a:t>0-40 group: 0.554</a:t>
            </a:r>
            <a:endParaRPr lang="zh-CN" altLang="en-US" dirty="0"/>
          </a:p>
        </p:txBody>
      </p:sp>
      <p:pic>
        <p:nvPicPr>
          <p:cNvPr id="19" name="图片 18">
            <a:extLst>
              <a:ext uri="{FF2B5EF4-FFF2-40B4-BE49-F238E27FC236}">
                <a16:creationId xmlns:a16="http://schemas.microsoft.com/office/drawing/2014/main" id="{610265B6-5818-7241-BB3A-40B7279D7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003" y="1715678"/>
            <a:ext cx="4592081" cy="1713322"/>
          </a:xfrm>
          <a:prstGeom prst="rect">
            <a:avLst/>
          </a:prstGeom>
        </p:spPr>
      </p:pic>
      <p:sp>
        <p:nvSpPr>
          <p:cNvPr id="20" name="文本框 19">
            <a:extLst>
              <a:ext uri="{FF2B5EF4-FFF2-40B4-BE49-F238E27FC236}">
                <a16:creationId xmlns:a16="http://schemas.microsoft.com/office/drawing/2014/main" id="{53A33862-B8EA-6A4A-969B-4A579869637C}"/>
              </a:ext>
            </a:extLst>
          </p:cNvPr>
          <p:cNvSpPr txBox="1"/>
          <p:nvPr/>
        </p:nvSpPr>
        <p:spPr>
          <a:xfrm>
            <a:off x="291003" y="3573711"/>
            <a:ext cx="2384981" cy="369332"/>
          </a:xfrm>
          <a:prstGeom prst="rect">
            <a:avLst/>
          </a:prstGeom>
          <a:noFill/>
        </p:spPr>
        <p:txBody>
          <a:bodyPr wrap="square" rtlCol="0">
            <a:spAutoFit/>
          </a:bodyPr>
          <a:lstStyle/>
          <a:p>
            <a:r>
              <a:rPr lang="en-US" altLang="zh-CN" dirty="0"/>
              <a:t>40-80 group: 0.818 </a:t>
            </a:r>
            <a:endParaRPr lang="zh-CN" altLang="en-US" dirty="0"/>
          </a:p>
        </p:txBody>
      </p:sp>
      <p:pic>
        <p:nvPicPr>
          <p:cNvPr id="21" name="图片 20">
            <a:extLst>
              <a:ext uri="{FF2B5EF4-FFF2-40B4-BE49-F238E27FC236}">
                <a16:creationId xmlns:a16="http://schemas.microsoft.com/office/drawing/2014/main" id="{34A6BB7E-6F74-A642-A5EF-592CC1503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02" y="4087754"/>
            <a:ext cx="4676924" cy="1841706"/>
          </a:xfrm>
          <a:prstGeom prst="rect">
            <a:avLst/>
          </a:prstGeom>
        </p:spPr>
      </p:pic>
      <p:sp>
        <p:nvSpPr>
          <p:cNvPr id="22" name="文本框 21">
            <a:extLst>
              <a:ext uri="{FF2B5EF4-FFF2-40B4-BE49-F238E27FC236}">
                <a16:creationId xmlns:a16="http://schemas.microsoft.com/office/drawing/2014/main" id="{A5156F27-E35D-794E-A17E-563E958BF441}"/>
              </a:ext>
            </a:extLst>
          </p:cNvPr>
          <p:cNvSpPr txBox="1"/>
          <p:nvPr/>
        </p:nvSpPr>
        <p:spPr>
          <a:xfrm>
            <a:off x="6253114" y="175666"/>
            <a:ext cx="3119485" cy="369332"/>
          </a:xfrm>
          <a:prstGeom prst="rect">
            <a:avLst/>
          </a:prstGeom>
          <a:noFill/>
        </p:spPr>
        <p:txBody>
          <a:bodyPr wrap="square" rtlCol="0">
            <a:spAutoFit/>
          </a:bodyPr>
          <a:lstStyle/>
          <a:p>
            <a:r>
              <a:rPr lang="en-US" altLang="zh-CN" dirty="0"/>
              <a:t>80-120 group: 0.868 </a:t>
            </a:r>
            <a:endParaRPr lang="zh-CN" altLang="en-US" dirty="0"/>
          </a:p>
        </p:txBody>
      </p:sp>
      <p:pic>
        <p:nvPicPr>
          <p:cNvPr id="23" name="图片 22">
            <a:extLst>
              <a:ext uri="{FF2B5EF4-FFF2-40B4-BE49-F238E27FC236}">
                <a16:creationId xmlns:a16="http://schemas.microsoft.com/office/drawing/2014/main" id="{15298B9C-9131-2D4E-ADFB-C13D8015C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6718" y="582540"/>
            <a:ext cx="4919948" cy="1782914"/>
          </a:xfrm>
          <a:prstGeom prst="rect">
            <a:avLst/>
          </a:prstGeom>
        </p:spPr>
      </p:pic>
      <p:sp>
        <p:nvSpPr>
          <p:cNvPr id="24" name="文本框 23">
            <a:extLst>
              <a:ext uri="{FF2B5EF4-FFF2-40B4-BE49-F238E27FC236}">
                <a16:creationId xmlns:a16="http://schemas.microsoft.com/office/drawing/2014/main" id="{359C078B-4B85-0142-BCD8-E209ED2DB550}"/>
              </a:ext>
            </a:extLst>
          </p:cNvPr>
          <p:cNvSpPr txBox="1"/>
          <p:nvPr/>
        </p:nvSpPr>
        <p:spPr>
          <a:xfrm>
            <a:off x="6253115" y="2319004"/>
            <a:ext cx="3966650" cy="369332"/>
          </a:xfrm>
          <a:prstGeom prst="rect">
            <a:avLst/>
          </a:prstGeom>
          <a:noFill/>
        </p:spPr>
        <p:txBody>
          <a:bodyPr wrap="square" rtlCol="0">
            <a:spAutoFit/>
          </a:bodyPr>
          <a:lstStyle/>
          <a:p>
            <a:r>
              <a:rPr lang="en-US" altLang="zh-CN" dirty="0"/>
              <a:t>120-160 group: 0.8665 </a:t>
            </a:r>
            <a:endParaRPr lang="zh-CN" altLang="en-US" dirty="0"/>
          </a:p>
        </p:txBody>
      </p:sp>
      <p:pic>
        <p:nvPicPr>
          <p:cNvPr id="25" name="图片 24">
            <a:extLst>
              <a:ext uri="{FF2B5EF4-FFF2-40B4-BE49-F238E27FC236}">
                <a16:creationId xmlns:a16="http://schemas.microsoft.com/office/drawing/2014/main" id="{E9BEA177-2534-AA42-A613-C4E9823CC8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6359" y="2708775"/>
            <a:ext cx="4860667" cy="1841705"/>
          </a:xfrm>
          <a:prstGeom prst="rect">
            <a:avLst/>
          </a:prstGeom>
        </p:spPr>
      </p:pic>
      <p:sp>
        <p:nvSpPr>
          <p:cNvPr id="26" name="文本框 25">
            <a:extLst>
              <a:ext uri="{FF2B5EF4-FFF2-40B4-BE49-F238E27FC236}">
                <a16:creationId xmlns:a16="http://schemas.microsoft.com/office/drawing/2014/main" id="{D90563B5-B784-6D49-B684-E14B7C8D54F4}"/>
              </a:ext>
            </a:extLst>
          </p:cNvPr>
          <p:cNvSpPr txBox="1"/>
          <p:nvPr/>
        </p:nvSpPr>
        <p:spPr>
          <a:xfrm>
            <a:off x="6312820" y="4536886"/>
            <a:ext cx="3906945" cy="369332"/>
          </a:xfrm>
          <a:prstGeom prst="rect">
            <a:avLst/>
          </a:prstGeom>
          <a:noFill/>
        </p:spPr>
        <p:txBody>
          <a:bodyPr wrap="square" rtlCol="0">
            <a:spAutoFit/>
          </a:bodyPr>
          <a:lstStyle/>
          <a:p>
            <a:r>
              <a:rPr lang="en-US" altLang="zh-CN" dirty="0"/>
              <a:t>160-208 group: 0.6567 </a:t>
            </a:r>
            <a:endParaRPr lang="zh-CN" altLang="en-US" dirty="0"/>
          </a:p>
        </p:txBody>
      </p:sp>
      <p:pic>
        <p:nvPicPr>
          <p:cNvPr id="27" name="图片 26">
            <a:extLst>
              <a:ext uri="{FF2B5EF4-FFF2-40B4-BE49-F238E27FC236}">
                <a16:creationId xmlns:a16="http://schemas.microsoft.com/office/drawing/2014/main" id="{FF1E0718-33A3-F54F-82C9-0515723E1E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8" y="5008606"/>
            <a:ext cx="4860667" cy="1782913"/>
          </a:xfrm>
          <a:prstGeom prst="rect">
            <a:avLst/>
          </a:prstGeom>
        </p:spPr>
      </p:pic>
      <p:sp>
        <p:nvSpPr>
          <p:cNvPr id="12" name="文本占位符 1">
            <a:extLst>
              <a:ext uri="{FF2B5EF4-FFF2-40B4-BE49-F238E27FC236}">
                <a16:creationId xmlns:a16="http://schemas.microsoft.com/office/drawing/2014/main" id="{F3E54E8A-C658-7C47-934E-CEC5220FDBE2}"/>
              </a:ext>
            </a:extLst>
          </p:cNvPr>
          <p:cNvSpPr>
            <a:spLocks noGrp="1"/>
          </p:cNvSpPr>
          <p:nvPr>
            <p:ph type="body" sz="quarter" idx="10"/>
          </p:nvPr>
        </p:nvSpPr>
        <p:spPr>
          <a:xfrm>
            <a:off x="265304" y="220133"/>
            <a:ext cx="3303395" cy="389467"/>
          </a:xfrm>
        </p:spPr>
        <p:txBody>
          <a:bodyPr/>
          <a:lstStyle/>
          <a:p>
            <a:r>
              <a:rPr kumimoji="1" lang="en-US" altLang="zh-CN" dirty="0"/>
              <a:t>PART</a:t>
            </a:r>
            <a:r>
              <a:rPr kumimoji="1" lang="zh-CN" altLang="en-US" dirty="0"/>
              <a:t> </a:t>
            </a:r>
            <a:r>
              <a:rPr kumimoji="1" lang="en-US" altLang="zh-CN" dirty="0"/>
              <a:t>THREE</a:t>
            </a:r>
            <a:r>
              <a:rPr kumimoji="1" lang="zh-CN" altLang="en-US" dirty="0"/>
              <a:t> </a:t>
            </a:r>
          </a:p>
        </p:txBody>
      </p:sp>
    </p:spTree>
    <p:extLst>
      <p:ext uri="{BB962C8B-B14F-4D97-AF65-F5344CB8AC3E}">
        <p14:creationId xmlns:p14="http://schemas.microsoft.com/office/powerpoint/2010/main" val="1978231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en-US" altLang="zh-CN" dirty="0"/>
              <a:t>CONTENTS</a:t>
            </a:r>
            <a:endParaRPr kumimoji="1" lang="zh-CN" altLang="en-US" dirty="0"/>
          </a:p>
        </p:txBody>
      </p:sp>
      <p:sp>
        <p:nvSpPr>
          <p:cNvPr id="6" name="文本占位符 5"/>
          <p:cNvSpPr>
            <a:spLocks noGrp="1"/>
          </p:cNvSpPr>
          <p:nvPr>
            <p:ph type="body" sz="quarter" idx="14"/>
          </p:nvPr>
        </p:nvSpPr>
        <p:spPr>
          <a:xfrm>
            <a:off x="23431" y="4105128"/>
            <a:ext cx="1846774" cy="455476"/>
          </a:xfrm>
        </p:spPr>
        <p:txBody>
          <a:bodyPr/>
          <a:lstStyle/>
          <a:p>
            <a:r>
              <a:rPr lang="en-US" altLang="zh-CN" dirty="0">
                <a:solidFill>
                  <a:srgbClr val="000000"/>
                </a:solidFill>
                <a:latin typeface="Segoe UI"/>
                <a:ea typeface="微软雅黑" charset="0"/>
              </a:rPr>
              <a:t>BACKGROUND</a:t>
            </a:r>
            <a:endParaRPr lang="zh-CN" altLang="en-US" dirty="0">
              <a:solidFill>
                <a:srgbClr val="000000"/>
              </a:solidFill>
              <a:latin typeface="Segoe UI"/>
              <a:ea typeface="微软雅黑" charset="0"/>
            </a:endParaRPr>
          </a:p>
        </p:txBody>
      </p:sp>
      <p:sp>
        <p:nvSpPr>
          <p:cNvPr id="7" name="文本占位符 6"/>
          <p:cNvSpPr>
            <a:spLocks noGrp="1"/>
          </p:cNvSpPr>
          <p:nvPr>
            <p:ph type="body" sz="quarter" idx="15"/>
          </p:nvPr>
        </p:nvSpPr>
        <p:spPr>
          <a:xfrm>
            <a:off x="-59626" y="4534383"/>
            <a:ext cx="1846774" cy="455476"/>
          </a:xfrm>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ONE</a:t>
            </a:r>
            <a:endParaRPr lang="zh-CN" altLang="en-US" dirty="0">
              <a:solidFill>
                <a:srgbClr val="000000"/>
              </a:solidFill>
              <a:latin typeface="Segoe UI"/>
              <a:ea typeface="微软雅黑" charset="0"/>
            </a:endParaRPr>
          </a:p>
        </p:txBody>
      </p:sp>
      <p:sp>
        <p:nvSpPr>
          <p:cNvPr id="8" name="文本占位符 7"/>
          <p:cNvSpPr>
            <a:spLocks noGrp="1"/>
          </p:cNvSpPr>
          <p:nvPr>
            <p:ph type="body" sz="quarter" idx="16"/>
          </p:nvPr>
        </p:nvSpPr>
        <p:spPr>
          <a:xfrm>
            <a:off x="1787148" y="3990566"/>
            <a:ext cx="1846774" cy="455476"/>
          </a:xfrm>
        </p:spPr>
        <p:txBody>
          <a:bodyPr/>
          <a:lstStyle/>
          <a:p>
            <a:r>
              <a:rPr lang="en-US" altLang="zh-CN" sz="1800" dirty="0">
                <a:solidFill>
                  <a:srgbClr val="000000"/>
                </a:solidFill>
                <a:latin typeface="Segoe UI"/>
                <a:ea typeface="微软雅黑" charset="0"/>
              </a:rPr>
              <a:t>DATA PREPROCESSING</a:t>
            </a:r>
            <a:endParaRPr lang="zh-CN" altLang="en-US" sz="1800" dirty="0">
              <a:solidFill>
                <a:srgbClr val="000000"/>
              </a:solidFill>
              <a:latin typeface="Segoe UI"/>
              <a:ea typeface="微软雅黑" charset="0"/>
            </a:endParaRPr>
          </a:p>
        </p:txBody>
      </p:sp>
      <p:sp>
        <p:nvSpPr>
          <p:cNvPr id="9" name="文本占位符 8"/>
          <p:cNvSpPr>
            <a:spLocks noGrp="1"/>
          </p:cNvSpPr>
          <p:nvPr>
            <p:ph type="body" sz="quarter" idx="17"/>
          </p:nvPr>
        </p:nvSpPr>
        <p:spPr>
          <a:xfrm>
            <a:off x="1712851" y="4534383"/>
            <a:ext cx="1846774" cy="455476"/>
          </a:xfrm>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TWO</a:t>
            </a:r>
            <a:endParaRPr lang="zh-CN" altLang="en-US" dirty="0">
              <a:solidFill>
                <a:srgbClr val="000000"/>
              </a:solidFill>
              <a:latin typeface="Segoe UI"/>
              <a:ea typeface="微软雅黑" charset="0"/>
            </a:endParaRPr>
          </a:p>
        </p:txBody>
      </p:sp>
      <p:sp>
        <p:nvSpPr>
          <p:cNvPr id="10" name="文本占位符 9"/>
          <p:cNvSpPr>
            <a:spLocks noGrp="1"/>
          </p:cNvSpPr>
          <p:nvPr>
            <p:ph type="body" sz="quarter" idx="18"/>
          </p:nvPr>
        </p:nvSpPr>
        <p:spPr>
          <a:xfrm>
            <a:off x="3550865" y="4102708"/>
            <a:ext cx="1846774" cy="455476"/>
          </a:xfrm>
        </p:spPr>
        <p:txBody>
          <a:bodyPr/>
          <a:lstStyle/>
          <a:p>
            <a:r>
              <a:rPr lang="en-US" altLang="zh-CN" dirty="0">
                <a:solidFill>
                  <a:srgbClr val="000000"/>
                </a:solidFill>
                <a:latin typeface="Segoe UI"/>
                <a:ea typeface="微软雅黑" charset="0"/>
              </a:rPr>
              <a:t>2D CNN</a:t>
            </a:r>
            <a:endParaRPr lang="zh-CN" altLang="en-US" dirty="0">
              <a:solidFill>
                <a:srgbClr val="000000"/>
              </a:solidFill>
              <a:latin typeface="Segoe UI"/>
              <a:ea typeface="微软雅黑" charset="0"/>
            </a:endParaRPr>
          </a:p>
        </p:txBody>
      </p:sp>
      <p:sp>
        <p:nvSpPr>
          <p:cNvPr id="11" name="文本占位符 10"/>
          <p:cNvSpPr>
            <a:spLocks noGrp="1"/>
          </p:cNvSpPr>
          <p:nvPr>
            <p:ph type="body" sz="quarter" idx="19"/>
          </p:nvPr>
        </p:nvSpPr>
        <p:spPr>
          <a:xfrm>
            <a:off x="3577552" y="4566010"/>
            <a:ext cx="1846774" cy="455476"/>
          </a:xfrm>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THREE</a:t>
            </a:r>
            <a:endParaRPr lang="zh-CN" altLang="en-US" dirty="0">
              <a:solidFill>
                <a:srgbClr val="000000"/>
              </a:solidFill>
              <a:latin typeface="Segoe UI"/>
              <a:ea typeface="微软雅黑" charset="0"/>
            </a:endParaRPr>
          </a:p>
        </p:txBody>
      </p:sp>
      <p:sp>
        <p:nvSpPr>
          <p:cNvPr id="12" name="文本占位符 11"/>
          <p:cNvSpPr>
            <a:spLocks noGrp="1"/>
          </p:cNvSpPr>
          <p:nvPr>
            <p:ph type="body" sz="quarter" idx="20"/>
          </p:nvPr>
        </p:nvSpPr>
        <p:spPr>
          <a:xfrm>
            <a:off x="7084986" y="4110180"/>
            <a:ext cx="1846774" cy="455476"/>
          </a:xfrm>
        </p:spPr>
        <p:txBody>
          <a:bodyPr/>
          <a:lstStyle/>
          <a:p>
            <a:r>
              <a:rPr kumimoji="1" lang="en-US" altLang="zh-CN" dirty="0">
                <a:solidFill>
                  <a:srgbClr val="000000"/>
                </a:solidFill>
                <a:latin typeface="Segoe UI"/>
                <a:ea typeface="微软雅黑" charset="0"/>
              </a:rPr>
              <a:t>CORRELATION</a:t>
            </a:r>
            <a:endParaRPr kumimoji="1" lang="zh-CN" altLang="en-US" dirty="0">
              <a:solidFill>
                <a:srgbClr val="000000"/>
              </a:solidFill>
              <a:latin typeface="Segoe UI"/>
              <a:ea typeface="微软雅黑" charset="0"/>
            </a:endParaRPr>
          </a:p>
        </p:txBody>
      </p:sp>
      <p:sp>
        <p:nvSpPr>
          <p:cNvPr id="13" name="文本占位符 12"/>
          <p:cNvSpPr>
            <a:spLocks noGrp="1"/>
          </p:cNvSpPr>
          <p:nvPr>
            <p:ph type="body" sz="quarter" idx="21"/>
          </p:nvPr>
        </p:nvSpPr>
        <p:spPr>
          <a:xfrm>
            <a:off x="7011881" y="4534383"/>
            <a:ext cx="1846774" cy="455476"/>
          </a:xfrm>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FIVE</a:t>
            </a:r>
            <a:endParaRPr lang="zh-CN" altLang="en-US" dirty="0">
              <a:solidFill>
                <a:srgbClr val="000000"/>
              </a:solidFill>
              <a:latin typeface="Segoe UI"/>
              <a:ea typeface="微软雅黑" charset="0"/>
            </a:endParaRPr>
          </a:p>
        </p:txBody>
      </p:sp>
      <p:sp>
        <p:nvSpPr>
          <p:cNvPr id="14" name="文本占位符 13"/>
          <p:cNvSpPr>
            <a:spLocks noGrp="1"/>
          </p:cNvSpPr>
          <p:nvPr>
            <p:ph type="body" sz="quarter" idx="22"/>
          </p:nvPr>
        </p:nvSpPr>
        <p:spPr>
          <a:xfrm>
            <a:off x="8970591" y="4080212"/>
            <a:ext cx="1846774" cy="455476"/>
          </a:xfrm>
        </p:spPr>
        <p:txBody>
          <a:bodyPr/>
          <a:lstStyle/>
          <a:p>
            <a:r>
              <a:rPr kumimoji="1" lang="en-US" altLang="zh-CN" dirty="0">
                <a:solidFill>
                  <a:srgbClr val="000000"/>
                </a:solidFill>
                <a:latin typeface="Segoe UI"/>
                <a:ea typeface="微软雅黑" charset="0"/>
              </a:rPr>
              <a:t>CONCLUSION</a:t>
            </a:r>
            <a:endParaRPr kumimoji="1" lang="zh-CN" altLang="en-US" dirty="0">
              <a:solidFill>
                <a:srgbClr val="000000"/>
              </a:solidFill>
              <a:latin typeface="Segoe UI"/>
              <a:ea typeface="微软雅黑" charset="0"/>
            </a:endParaRPr>
          </a:p>
        </p:txBody>
      </p:sp>
      <p:sp>
        <p:nvSpPr>
          <p:cNvPr id="15" name="文本占位符 14"/>
          <p:cNvSpPr>
            <a:spLocks noGrp="1"/>
          </p:cNvSpPr>
          <p:nvPr>
            <p:ph type="body" sz="quarter" idx="23"/>
          </p:nvPr>
        </p:nvSpPr>
        <p:spPr>
          <a:xfrm>
            <a:off x="8884726" y="4558180"/>
            <a:ext cx="1846774" cy="455476"/>
          </a:xfrm>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SIX</a:t>
            </a:r>
            <a:endParaRPr lang="zh-CN" altLang="en-US" dirty="0">
              <a:solidFill>
                <a:srgbClr val="000000"/>
              </a:solidFill>
              <a:latin typeface="Segoe UI"/>
              <a:ea typeface="微软雅黑" charset="0"/>
            </a:endParaRPr>
          </a:p>
        </p:txBody>
      </p:sp>
      <p:sp>
        <p:nvSpPr>
          <p:cNvPr id="16" name="文本占位符 15"/>
          <p:cNvSpPr>
            <a:spLocks noGrp="1"/>
          </p:cNvSpPr>
          <p:nvPr>
            <p:ph type="body" sz="quarter" idx="24"/>
          </p:nvPr>
        </p:nvSpPr>
        <p:spPr>
          <a:xfrm>
            <a:off x="5238212" y="4083971"/>
            <a:ext cx="1846774" cy="455476"/>
          </a:xfrm>
        </p:spPr>
        <p:txBody>
          <a:bodyPr/>
          <a:lstStyle/>
          <a:p>
            <a:r>
              <a:rPr kumimoji="1" lang="en-US" altLang="zh-CN" dirty="0">
                <a:solidFill>
                  <a:srgbClr val="000000"/>
                </a:solidFill>
                <a:latin typeface="Segoe UI"/>
                <a:ea typeface="微软雅黑" charset="0"/>
              </a:rPr>
              <a:t>3D CNN</a:t>
            </a:r>
            <a:endParaRPr kumimoji="1" lang="zh-CN" altLang="en-US" dirty="0">
              <a:solidFill>
                <a:srgbClr val="000000"/>
              </a:solidFill>
              <a:latin typeface="Segoe UI"/>
              <a:ea typeface="微软雅黑" charset="0"/>
            </a:endParaRPr>
          </a:p>
        </p:txBody>
      </p:sp>
      <p:sp>
        <p:nvSpPr>
          <p:cNvPr id="17" name="文本占位符 16"/>
          <p:cNvSpPr>
            <a:spLocks noGrp="1"/>
          </p:cNvSpPr>
          <p:nvPr>
            <p:ph type="body" sz="quarter" idx="25"/>
          </p:nvPr>
        </p:nvSpPr>
        <p:spPr>
          <a:xfrm>
            <a:off x="5250017" y="4547727"/>
            <a:ext cx="1846774" cy="455476"/>
          </a:xfrm>
        </p:spPr>
        <p:txBody>
          <a:body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FOUR</a:t>
            </a:r>
            <a:endParaRPr lang="zh-CN" altLang="en-US" dirty="0">
              <a:solidFill>
                <a:srgbClr val="000000"/>
              </a:solidFill>
              <a:latin typeface="Segoe UI"/>
              <a:ea typeface="微软雅黑" charset="0"/>
            </a:endParaRPr>
          </a:p>
        </p:txBody>
      </p:sp>
      <p:sp>
        <p:nvSpPr>
          <p:cNvPr id="18" name="矩形 17"/>
          <p:cNvSpPr/>
          <p:nvPr/>
        </p:nvSpPr>
        <p:spPr>
          <a:xfrm>
            <a:off x="313519" y="5003133"/>
            <a:ext cx="1083718" cy="60756"/>
          </a:xfrm>
          <a:prstGeom prst="rect">
            <a:avLst/>
          </a:prstGeom>
          <a:solidFill>
            <a:schemeClr val="accent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9" name="矩形 18"/>
          <p:cNvSpPr/>
          <p:nvPr/>
        </p:nvSpPr>
        <p:spPr>
          <a:xfrm>
            <a:off x="2103101" y="5005834"/>
            <a:ext cx="1083718" cy="60756"/>
          </a:xfrm>
          <a:prstGeom prst="rect">
            <a:avLst/>
          </a:prstGeom>
          <a:solidFill>
            <a:schemeClr val="accent2"/>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0" name="矩形 19"/>
          <p:cNvSpPr/>
          <p:nvPr/>
        </p:nvSpPr>
        <p:spPr>
          <a:xfrm>
            <a:off x="3934670" y="5005834"/>
            <a:ext cx="1083718" cy="60756"/>
          </a:xfrm>
          <a:prstGeom prst="rect">
            <a:avLst/>
          </a:prstGeom>
          <a:solidFill>
            <a:schemeClr val="accent3"/>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1" name="矩形 20"/>
          <p:cNvSpPr/>
          <p:nvPr/>
        </p:nvSpPr>
        <p:spPr>
          <a:xfrm>
            <a:off x="5655955" y="4998489"/>
            <a:ext cx="1083718" cy="60756"/>
          </a:xfrm>
          <a:prstGeom prst="rect">
            <a:avLst/>
          </a:prstGeom>
          <a:solidFill>
            <a:schemeClr val="accent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2" name="矩形 21"/>
          <p:cNvSpPr/>
          <p:nvPr/>
        </p:nvSpPr>
        <p:spPr>
          <a:xfrm>
            <a:off x="7377240" y="4998489"/>
            <a:ext cx="1083718" cy="60756"/>
          </a:xfrm>
          <a:prstGeom prst="rect">
            <a:avLst/>
          </a:prstGeom>
          <a:solidFill>
            <a:schemeClr val="accent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3" name="矩形 22"/>
          <p:cNvSpPr/>
          <p:nvPr/>
        </p:nvSpPr>
        <p:spPr>
          <a:xfrm>
            <a:off x="9301885" y="4998489"/>
            <a:ext cx="1083718" cy="60756"/>
          </a:xfrm>
          <a:prstGeom prst="rect">
            <a:avLst/>
          </a:prstGeom>
          <a:solidFill>
            <a:schemeClr val="accent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6" name="文本占位符 5">
            <a:extLst>
              <a:ext uri="{FF2B5EF4-FFF2-40B4-BE49-F238E27FC236}">
                <a16:creationId xmlns:a16="http://schemas.microsoft.com/office/drawing/2014/main" id="{CB7CB63D-0B86-6C4E-94C3-1848167D5269}"/>
              </a:ext>
            </a:extLst>
          </p:cNvPr>
          <p:cNvSpPr txBox="1">
            <a:spLocks/>
          </p:cNvSpPr>
          <p:nvPr/>
        </p:nvSpPr>
        <p:spPr>
          <a:xfrm>
            <a:off x="10546002" y="4091401"/>
            <a:ext cx="1846774" cy="455476"/>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0000"/>
                </a:solidFill>
                <a:latin typeface="Segoe UI"/>
                <a:ea typeface="微软雅黑" charset="0"/>
              </a:rPr>
              <a:t>LIMITATION</a:t>
            </a:r>
            <a:endParaRPr lang="zh-CN" altLang="en-US" dirty="0">
              <a:solidFill>
                <a:srgbClr val="000000"/>
              </a:solidFill>
              <a:latin typeface="Segoe UI"/>
              <a:ea typeface="微软雅黑" charset="0"/>
            </a:endParaRPr>
          </a:p>
        </p:txBody>
      </p:sp>
      <p:sp>
        <p:nvSpPr>
          <p:cNvPr id="27" name="文本占位符 14">
            <a:extLst>
              <a:ext uri="{FF2B5EF4-FFF2-40B4-BE49-F238E27FC236}">
                <a16:creationId xmlns:a16="http://schemas.microsoft.com/office/drawing/2014/main" id="{DAE9FBA8-5548-294A-8FD7-D6C13DD7E9EB}"/>
              </a:ext>
            </a:extLst>
          </p:cNvPr>
          <p:cNvSpPr txBox="1">
            <a:spLocks/>
          </p:cNvSpPr>
          <p:nvPr/>
        </p:nvSpPr>
        <p:spPr>
          <a:xfrm>
            <a:off x="10546002" y="4539401"/>
            <a:ext cx="1846774" cy="455476"/>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4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solidFill>
                  <a:srgbClr val="000000"/>
                </a:solidFill>
                <a:latin typeface="Segoe UI"/>
                <a:ea typeface="微软雅黑" charset="0"/>
              </a:rPr>
              <a:t>PART</a:t>
            </a:r>
            <a:r>
              <a:rPr lang="zh-CN" altLang="en-US" dirty="0">
                <a:solidFill>
                  <a:srgbClr val="000000"/>
                </a:solidFill>
                <a:latin typeface="Segoe UI"/>
                <a:ea typeface="微软雅黑" charset="0"/>
              </a:rPr>
              <a:t> </a:t>
            </a:r>
            <a:r>
              <a:rPr lang="en-US" altLang="zh-CN" dirty="0">
                <a:solidFill>
                  <a:srgbClr val="000000"/>
                </a:solidFill>
                <a:latin typeface="Segoe UI"/>
                <a:ea typeface="微软雅黑" charset="0"/>
              </a:rPr>
              <a:t>SEVEN</a:t>
            </a:r>
            <a:endParaRPr lang="zh-CN" altLang="en-US" dirty="0">
              <a:solidFill>
                <a:srgbClr val="000000"/>
              </a:solidFill>
              <a:latin typeface="Segoe UI"/>
              <a:ea typeface="微软雅黑" charset="0"/>
            </a:endParaRPr>
          </a:p>
        </p:txBody>
      </p:sp>
      <p:sp>
        <p:nvSpPr>
          <p:cNvPr id="28" name="矩形 27">
            <a:extLst>
              <a:ext uri="{FF2B5EF4-FFF2-40B4-BE49-F238E27FC236}">
                <a16:creationId xmlns:a16="http://schemas.microsoft.com/office/drawing/2014/main" id="{480F2755-5E1C-7B4B-8CF3-29658BAEBAD6}"/>
              </a:ext>
            </a:extLst>
          </p:cNvPr>
          <p:cNvSpPr/>
          <p:nvPr/>
        </p:nvSpPr>
        <p:spPr>
          <a:xfrm>
            <a:off x="10927530" y="4998489"/>
            <a:ext cx="1083718" cy="60756"/>
          </a:xfrm>
          <a:prstGeom prst="rect">
            <a:avLst/>
          </a:prstGeom>
          <a:solidFill>
            <a:srgbClr val="7030A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dirty="0">
              <a:solidFill>
                <a:prstClr val="white"/>
              </a:solidFill>
              <a:highlight>
                <a:srgbClr val="E73A1C"/>
              </a:highlight>
              <a:latin typeface="Segoe UI"/>
              <a:ea typeface="微软雅黑"/>
            </a:endParaRPr>
          </a:p>
        </p:txBody>
      </p:sp>
    </p:spTree>
    <p:extLst>
      <p:ext uri="{BB962C8B-B14F-4D97-AF65-F5344CB8AC3E}">
        <p14:creationId xmlns:p14="http://schemas.microsoft.com/office/powerpoint/2010/main" val="167989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EDB67A1C-6E76-F345-9E0D-6A468592915C}"/>
              </a:ext>
            </a:extLst>
          </p:cNvPr>
          <p:cNvSpPr txBox="1"/>
          <p:nvPr/>
        </p:nvSpPr>
        <p:spPr>
          <a:xfrm>
            <a:off x="75414" y="176456"/>
            <a:ext cx="1219200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B) Comparison among different slices from one axis and Comparison among x, y and z axis  </a:t>
            </a:r>
            <a:endParaRPr lang="zh-CN" altLang="en-US" sz="2400" b="1"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E5178663-E170-F741-82D0-40DFC67E8250}"/>
              </a:ext>
            </a:extLst>
          </p:cNvPr>
          <p:cNvSpPr txBox="1"/>
          <p:nvPr/>
        </p:nvSpPr>
        <p:spPr>
          <a:xfrm>
            <a:off x="740003" y="1408101"/>
            <a:ext cx="5355997" cy="369332"/>
          </a:xfrm>
          <a:prstGeom prst="rect">
            <a:avLst/>
          </a:prstGeom>
          <a:noFill/>
        </p:spPr>
        <p:txBody>
          <a:bodyPr wrap="square" rtlCol="0">
            <a:spAutoFit/>
          </a:bodyPr>
          <a:lstStyle/>
          <a:p>
            <a:r>
              <a:rPr lang="en-US" altLang="zh-CN" dirty="0"/>
              <a:t>c) The accuracy of all the groups on z axis.</a:t>
            </a:r>
            <a:endParaRPr lang="zh-CN" altLang="en-US" dirty="0"/>
          </a:p>
        </p:txBody>
      </p:sp>
      <p:sp>
        <p:nvSpPr>
          <p:cNvPr id="20" name="文本框 19">
            <a:extLst>
              <a:ext uri="{FF2B5EF4-FFF2-40B4-BE49-F238E27FC236}">
                <a16:creationId xmlns:a16="http://schemas.microsoft.com/office/drawing/2014/main" id="{C7B4F1CD-C65D-F94B-8036-40541335D6BC}"/>
              </a:ext>
            </a:extLst>
          </p:cNvPr>
          <p:cNvSpPr txBox="1"/>
          <p:nvPr/>
        </p:nvSpPr>
        <p:spPr>
          <a:xfrm>
            <a:off x="1042415" y="2021097"/>
            <a:ext cx="2243579" cy="369332"/>
          </a:xfrm>
          <a:prstGeom prst="rect">
            <a:avLst/>
          </a:prstGeom>
          <a:noFill/>
        </p:spPr>
        <p:txBody>
          <a:bodyPr wrap="square" rtlCol="0">
            <a:spAutoFit/>
          </a:bodyPr>
          <a:lstStyle/>
          <a:p>
            <a:r>
              <a:rPr lang="en-US" altLang="zh-CN" dirty="0"/>
              <a:t>0-40 group: 0.637</a:t>
            </a:r>
            <a:endParaRPr lang="zh-CN" altLang="en-US" dirty="0"/>
          </a:p>
        </p:txBody>
      </p:sp>
      <p:sp>
        <p:nvSpPr>
          <p:cNvPr id="21" name="文本框 20">
            <a:extLst>
              <a:ext uri="{FF2B5EF4-FFF2-40B4-BE49-F238E27FC236}">
                <a16:creationId xmlns:a16="http://schemas.microsoft.com/office/drawing/2014/main" id="{2309B458-5A8E-9D46-A7B0-FA89EE391F34}"/>
              </a:ext>
            </a:extLst>
          </p:cNvPr>
          <p:cNvSpPr txBox="1"/>
          <p:nvPr/>
        </p:nvSpPr>
        <p:spPr>
          <a:xfrm>
            <a:off x="6787297" y="2021097"/>
            <a:ext cx="3486255" cy="369332"/>
          </a:xfrm>
          <a:prstGeom prst="rect">
            <a:avLst/>
          </a:prstGeom>
          <a:noFill/>
        </p:spPr>
        <p:txBody>
          <a:bodyPr wrap="square" rtlCol="0">
            <a:spAutoFit/>
          </a:bodyPr>
          <a:lstStyle/>
          <a:p>
            <a:r>
              <a:rPr lang="en-US" altLang="zh-CN" dirty="0"/>
              <a:t>40-80 group: 0.8065 </a:t>
            </a:r>
            <a:endParaRPr lang="zh-CN" altLang="en-US" dirty="0"/>
          </a:p>
        </p:txBody>
      </p:sp>
      <p:sp>
        <p:nvSpPr>
          <p:cNvPr id="22" name="文本框 21">
            <a:extLst>
              <a:ext uri="{FF2B5EF4-FFF2-40B4-BE49-F238E27FC236}">
                <a16:creationId xmlns:a16="http://schemas.microsoft.com/office/drawing/2014/main" id="{5C4DAE47-2F1B-C04A-8124-7A17D1DE5DF2}"/>
              </a:ext>
            </a:extLst>
          </p:cNvPr>
          <p:cNvSpPr txBox="1"/>
          <p:nvPr/>
        </p:nvSpPr>
        <p:spPr>
          <a:xfrm>
            <a:off x="1112362" y="4187083"/>
            <a:ext cx="3446191" cy="369332"/>
          </a:xfrm>
          <a:prstGeom prst="rect">
            <a:avLst/>
          </a:prstGeom>
          <a:noFill/>
        </p:spPr>
        <p:txBody>
          <a:bodyPr wrap="square" rtlCol="0">
            <a:spAutoFit/>
          </a:bodyPr>
          <a:lstStyle/>
          <a:p>
            <a:r>
              <a:rPr lang="en-US" altLang="zh-CN" dirty="0"/>
              <a:t>80-120 group: 0.801 </a:t>
            </a:r>
            <a:endParaRPr lang="zh-CN" altLang="en-US" dirty="0"/>
          </a:p>
        </p:txBody>
      </p:sp>
      <p:sp>
        <p:nvSpPr>
          <p:cNvPr id="23" name="文本框 22">
            <a:extLst>
              <a:ext uri="{FF2B5EF4-FFF2-40B4-BE49-F238E27FC236}">
                <a16:creationId xmlns:a16="http://schemas.microsoft.com/office/drawing/2014/main" id="{E7086AD3-1382-5D45-AC92-6CB7B23BA6EB}"/>
              </a:ext>
            </a:extLst>
          </p:cNvPr>
          <p:cNvSpPr txBox="1"/>
          <p:nvPr/>
        </p:nvSpPr>
        <p:spPr>
          <a:xfrm>
            <a:off x="6812060" y="4183322"/>
            <a:ext cx="3945587" cy="369332"/>
          </a:xfrm>
          <a:prstGeom prst="rect">
            <a:avLst/>
          </a:prstGeom>
          <a:noFill/>
        </p:spPr>
        <p:txBody>
          <a:bodyPr wrap="square" rtlCol="0">
            <a:spAutoFit/>
          </a:bodyPr>
          <a:lstStyle/>
          <a:p>
            <a:r>
              <a:rPr lang="en-US" altLang="zh-CN" dirty="0"/>
              <a:t>120-176 group: 0.653 </a:t>
            </a:r>
            <a:endParaRPr lang="zh-CN" altLang="en-US" dirty="0"/>
          </a:p>
        </p:txBody>
      </p:sp>
      <p:sp>
        <p:nvSpPr>
          <p:cNvPr id="24" name="文本框 23">
            <a:extLst>
              <a:ext uri="{FF2B5EF4-FFF2-40B4-BE49-F238E27FC236}">
                <a16:creationId xmlns:a16="http://schemas.microsoft.com/office/drawing/2014/main" id="{10A0C6A2-FF31-5549-8F02-0A425B45ABA1}"/>
              </a:ext>
            </a:extLst>
          </p:cNvPr>
          <p:cNvSpPr txBox="1"/>
          <p:nvPr/>
        </p:nvSpPr>
        <p:spPr>
          <a:xfrm>
            <a:off x="366997" y="838445"/>
            <a:ext cx="6994689" cy="369332"/>
          </a:xfrm>
          <a:prstGeom prst="rect">
            <a:avLst/>
          </a:prstGeom>
          <a:noFill/>
        </p:spPr>
        <p:txBody>
          <a:bodyPr wrap="square" rtlCol="0">
            <a:spAutoFit/>
          </a:bodyPr>
          <a:lstStyle/>
          <a:p>
            <a:r>
              <a:rPr lang="en-US" altLang="zh-CN" dirty="0"/>
              <a:t>1) Comparison among different slices from one axis </a:t>
            </a:r>
            <a:endParaRPr lang="zh-CN" altLang="en-US" dirty="0"/>
          </a:p>
        </p:txBody>
      </p:sp>
      <p:pic>
        <p:nvPicPr>
          <p:cNvPr id="25" name="图片 24">
            <a:extLst>
              <a:ext uri="{FF2B5EF4-FFF2-40B4-BE49-F238E27FC236}">
                <a16:creationId xmlns:a16="http://schemas.microsoft.com/office/drawing/2014/main" id="{6F16CB00-2F43-1941-928A-A9CAB6A29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5" y="2380575"/>
            <a:ext cx="4927830" cy="1618081"/>
          </a:xfrm>
          <a:prstGeom prst="rect">
            <a:avLst/>
          </a:prstGeom>
        </p:spPr>
      </p:pic>
      <p:pic>
        <p:nvPicPr>
          <p:cNvPr id="26" name="图片 25">
            <a:extLst>
              <a:ext uri="{FF2B5EF4-FFF2-40B4-BE49-F238E27FC236}">
                <a16:creationId xmlns:a16="http://schemas.microsoft.com/office/drawing/2014/main" id="{4B4A06D6-8904-6A47-A4D3-C514B1F9D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5587" y="2390429"/>
            <a:ext cx="4839470" cy="1618081"/>
          </a:xfrm>
          <a:prstGeom prst="rect">
            <a:avLst/>
          </a:prstGeom>
        </p:spPr>
      </p:pic>
      <p:pic>
        <p:nvPicPr>
          <p:cNvPr id="27" name="图片 26">
            <a:extLst>
              <a:ext uri="{FF2B5EF4-FFF2-40B4-BE49-F238E27FC236}">
                <a16:creationId xmlns:a16="http://schemas.microsoft.com/office/drawing/2014/main" id="{7BA25B8C-5E86-B747-B599-760A542C0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362" y="4552654"/>
            <a:ext cx="4839470" cy="1486320"/>
          </a:xfrm>
          <a:prstGeom prst="rect">
            <a:avLst/>
          </a:prstGeom>
        </p:spPr>
      </p:pic>
      <p:pic>
        <p:nvPicPr>
          <p:cNvPr id="28" name="图片 27">
            <a:extLst>
              <a:ext uri="{FF2B5EF4-FFF2-40B4-BE49-F238E27FC236}">
                <a16:creationId xmlns:a16="http://schemas.microsoft.com/office/drawing/2014/main" id="{5DF40C62-B4B6-5240-912E-27ABC28691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8055" y="4598708"/>
            <a:ext cx="4777002" cy="1486320"/>
          </a:xfrm>
          <a:prstGeom prst="rect">
            <a:avLst/>
          </a:prstGeom>
        </p:spPr>
      </p:pic>
      <p:sp>
        <p:nvSpPr>
          <p:cNvPr id="29" name="文本框 28">
            <a:extLst>
              <a:ext uri="{FF2B5EF4-FFF2-40B4-BE49-F238E27FC236}">
                <a16:creationId xmlns:a16="http://schemas.microsoft.com/office/drawing/2014/main" id="{2257A982-7B8B-3943-A27C-8260DFBF2E35}"/>
              </a:ext>
            </a:extLst>
          </p:cNvPr>
          <p:cNvSpPr txBox="1"/>
          <p:nvPr/>
        </p:nvSpPr>
        <p:spPr>
          <a:xfrm>
            <a:off x="1112362" y="6219879"/>
            <a:ext cx="8418137" cy="369332"/>
          </a:xfrm>
          <a:prstGeom prst="rect">
            <a:avLst/>
          </a:prstGeom>
          <a:noFill/>
        </p:spPr>
        <p:txBody>
          <a:bodyPr wrap="square" rtlCol="0">
            <a:spAutoFit/>
          </a:bodyPr>
          <a:lstStyle/>
          <a:p>
            <a:r>
              <a:rPr lang="en-US" altLang="zh-CN" b="1" dirty="0"/>
              <a:t>We can find the 40-80 and 80-120 groups have better accuracy.</a:t>
            </a:r>
            <a:endParaRPr lang="zh-CN" altLang="en-US" b="1" dirty="0"/>
          </a:p>
        </p:txBody>
      </p:sp>
      <p:sp>
        <p:nvSpPr>
          <p:cNvPr id="14" name="文本占位符 1">
            <a:extLst>
              <a:ext uri="{FF2B5EF4-FFF2-40B4-BE49-F238E27FC236}">
                <a16:creationId xmlns:a16="http://schemas.microsoft.com/office/drawing/2014/main" id="{1EDF496E-7BE5-1646-8CF4-A837066ED1FD}"/>
              </a:ext>
            </a:extLst>
          </p:cNvPr>
          <p:cNvSpPr>
            <a:spLocks noGrp="1"/>
          </p:cNvSpPr>
          <p:nvPr>
            <p:ph type="body" sz="quarter" idx="10"/>
          </p:nvPr>
        </p:nvSpPr>
        <p:spPr>
          <a:xfrm>
            <a:off x="8740632" y="6209811"/>
            <a:ext cx="3303395" cy="389467"/>
          </a:xfrm>
        </p:spPr>
        <p:txBody>
          <a:bodyPr/>
          <a:lstStyle/>
          <a:p>
            <a:pPr algn="r"/>
            <a:r>
              <a:rPr kumimoji="1" lang="en-US" altLang="zh-CN" dirty="0"/>
              <a:t>PART</a:t>
            </a:r>
            <a:r>
              <a:rPr kumimoji="1" lang="zh-CN" altLang="en-US" dirty="0"/>
              <a:t> </a:t>
            </a:r>
            <a:r>
              <a:rPr kumimoji="1" lang="en-US" altLang="zh-CN" dirty="0"/>
              <a:t>THREE</a:t>
            </a:r>
            <a:r>
              <a:rPr kumimoji="1" lang="zh-CN" altLang="en-US" dirty="0"/>
              <a:t> </a:t>
            </a:r>
          </a:p>
        </p:txBody>
      </p:sp>
    </p:spTree>
    <p:extLst>
      <p:ext uri="{BB962C8B-B14F-4D97-AF65-F5344CB8AC3E}">
        <p14:creationId xmlns:p14="http://schemas.microsoft.com/office/powerpoint/2010/main" val="1700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9A562125-1C0A-3B48-A8F0-BE353AC2EEED}"/>
              </a:ext>
            </a:extLst>
          </p:cNvPr>
          <p:cNvSpPr txBox="1"/>
          <p:nvPr/>
        </p:nvSpPr>
        <p:spPr>
          <a:xfrm>
            <a:off x="1102936" y="737527"/>
            <a:ext cx="2243579" cy="369332"/>
          </a:xfrm>
          <a:prstGeom prst="rect">
            <a:avLst/>
          </a:prstGeom>
          <a:noFill/>
        </p:spPr>
        <p:txBody>
          <a:bodyPr wrap="square" rtlCol="0">
            <a:spAutoFit/>
          </a:bodyPr>
          <a:lstStyle/>
          <a:p>
            <a:r>
              <a:rPr lang="en-US" altLang="zh-CN" dirty="0"/>
              <a:t>0-40 group: 0.637</a:t>
            </a:r>
            <a:endParaRPr lang="zh-CN" altLang="en-US" dirty="0"/>
          </a:p>
        </p:txBody>
      </p:sp>
      <p:sp>
        <p:nvSpPr>
          <p:cNvPr id="19" name="文本框 18">
            <a:extLst>
              <a:ext uri="{FF2B5EF4-FFF2-40B4-BE49-F238E27FC236}">
                <a16:creationId xmlns:a16="http://schemas.microsoft.com/office/drawing/2014/main" id="{8C114893-9327-974F-93CC-A7568A1CFAD6}"/>
              </a:ext>
            </a:extLst>
          </p:cNvPr>
          <p:cNvSpPr txBox="1"/>
          <p:nvPr/>
        </p:nvSpPr>
        <p:spPr>
          <a:xfrm>
            <a:off x="6721310" y="737527"/>
            <a:ext cx="3162277" cy="369332"/>
          </a:xfrm>
          <a:prstGeom prst="rect">
            <a:avLst/>
          </a:prstGeom>
          <a:noFill/>
        </p:spPr>
        <p:txBody>
          <a:bodyPr wrap="square" rtlCol="0">
            <a:spAutoFit/>
          </a:bodyPr>
          <a:lstStyle/>
          <a:p>
            <a:r>
              <a:rPr lang="en-US" altLang="zh-CN" dirty="0"/>
              <a:t>40-80 group: 0.8065 </a:t>
            </a:r>
            <a:endParaRPr lang="zh-CN" altLang="en-US" dirty="0"/>
          </a:p>
        </p:txBody>
      </p:sp>
      <p:sp>
        <p:nvSpPr>
          <p:cNvPr id="20" name="文本框 19">
            <a:extLst>
              <a:ext uri="{FF2B5EF4-FFF2-40B4-BE49-F238E27FC236}">
                <a16:creationId xmlns:a16="http://schemas.microsoft.com/office/drawing/2014/main" id="{1713172F-D06B-AA47-A9EE-D314762C5C18}"/>
              </a:ext>
            </a:extLst>
          </p:cNvPr>
          <p:cNvSpPr txBox="1"/>
          <p:nvPr/>
        </p:nvSpPr>
        <p:spPr>
          <a:xfrm>
            <a:off x="1102936" y="3573711"/>
            <a:ext cx="3576640" cy="369332"/>
          </a:xfrm>
          <a:prstGeom prst="rect">
            <a:avLst/>
          </a:prstGeom>
          <a:noFill/>
        </p:spPr>
        <p:txBody>
          <a:bodyPr wrap="square" rtlCol="0">
            <a:spAutoFit/>
          </a:bodyPr>
          <a:lstStyle/>
          <a:p>
            <a:r>
              <a:rPr lang="en-US" altLang="zh-CN" dirty="0"/>
              <a:t>80-120 group: 0.801 </a:t>
            </a:r>
            <a:endParaRPr lang="zh-CN" altLang="en-US" dirty="0"/>
          </a:p>
        </p:txBody>
      </p:sp>
      <p:sp>
        <p:nvSpPr>
          <p:cNvPr id="21" name="文本框 20">
            <a:extLst>
              <a:ext uri="{FF2B5EF4-FFF2-40B4-BE49-F238E27FC236}">
                <a16:creationId xmlns:a16="http://schemas.microsoft.com/office/drawing/2014/main" id="{D9181FEF-4962-CE4A-9E49-C698E3681CC3}"/>
              </a:ext>
            </a:extLst>
          </p:cNvPr>
          <p:cNvSpPr txBox="1"/>
          <p:nvPr/>
        </p:nvSpPr>
        <p:spPr>
          <a:xfrm>
            <a:off x="6830913" y="3573711"/>
            <a:ext cx="3375405" cy="369332"/>
          </a:xfrm>
          <a:prstGeom prst="rect">
            <a:avLst/>
          </a:prstGeom>
          <a:noFill/>
        </p:spPr>
        <p:txBody>
          <a:bodyPr wrap="square" rtlCol="0">
            <a:spAutoFit/>
          </a:bodyPr>
          <a:lstStyle/>
          <a:p>
            <a:r>
              <a:rPr lang="en-US" altLang="zh-CN" dirty="0"/>
              <a:t>120-176 group: 0.653 </a:t>
            </a:r>
            <a:endParaRPr lang="zh-CN" altLang="en-US" dirty="0"/>
          </a:p>
        </p:txBody>
      </p:sp>
      <p:pic>
        <p:nvPicPr>
          <p:cNvPr id="22" name="图片 21">
            <a:extLst>
              <a:ext uri="{FF2B5EF4-FFF2-40B4-BE49-F238E27FC236}">
                <a16:creationId xmlns:a16="http://schemas.microsoft.com/office/drawing/2014/main" id="{955E6D59-A5BB-354C-BD9B-A9E630A6C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975" y="1319753"/>
            <a:ext cx="4828559" cy="1885359"/>
          </a:xfrm>
          <a:prstGeom prst="rect">
            <a:avLst/>
          </a:prstGeom>
        </p:spPr>
      </p:pic>
      <p:pic>
        <p:nvPicPr>
          <p:cNvPr id="23" name="图片 22">
            <a:extLst>
              <a:ext uri="{FF2B5EF4-FFF2-40B4-BE49-F238E27FC236}">
                <a16:creationId xmlns:a16="http://schemas.microsoft.com/office/drawing/2014/main" id="{52BE80E3-ED4E-BE42-8A73-EF4F8B928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920" y="1319753"/>
            <a:ext cx="4904269" cy="1860865"/>
          </a:xfrm>
          <a:prstGeom prst="rect">
            <a:avLst/>
          </a:prstGeom>
        </p:spPr>
      </p:pic>
      <p:pic>
        <p:nvPicPr>
          <p:cNvPr id="24" name="图片 23">
            <a:extLst>
              <a:ext uri="{FF2B5EF4-FFF2-40B4-BE49-F238E27FC236}">
                <a16:creationId xmlns:a16="http://schemas.microsoft.com/office/drawing/2014/main" id="{59566F57-F382-294E-BDB6-43AF57984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832" y="4081807"/>
            <a:ext cx="4828559" cy="1885359"/>
          </a:xfrm>
          <a:prstGeom prst="rect">
            <a:avLst/>
          </a:prstGeom>
        </p:spPr>
      </p:pic>
      <p:pic>
        <p:nvPicPr>
          <p:cNvPr id="25" name="图片 24">
            <a:extLst>
              <a:ext uri="{FF2B5EF4-FFF2-40B4-BE49-F238E27FC236}">
                <a16:creationId xmlns:a16="http://schemas.microsoft.com/office/drawing/2014/main" id="{F8470337-6528-2748-BA36-9A58F6E013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2692" y="4081807"/>
            <a:ext cx="4797497" cy="1970201"/>
          </a:xfrm>
          <a:prstGeom prst="rect">
            <a:avLst/>
          </a:prstGeom>
        </p:spPr>
      </p:pic>
      <p:sp>
        <p:nvSpPr>
          <p:cNvPr id="10" name="文本占位符 1">
            <a:extLst>
              <a:ext uri="{FF2B5EF4-FFF2-40B4-BE49-F238E27FC236}">
                <a16:creationId xmlns:a16="http://schemas.microsoft.com/office/drawing/2014/main" id="{969337A2-1180-1447-81EF-5E2EB605969F}"/>
              </a:ext>
            </a:extLst>
          </p:cNvPr>
          <p:cNvSpPr>
            <a:spLocks noGrp="1"/>
          </p:cNvSpPr>
          <p:nvPr>
            <p:ph type="body" sz="quarter" idx="10"/>
          </p:nvPr>
        </p:nvSpPr>
        <p:spPr>
          <a:xfrm>
            <a:off x="265304" y="220133"/>
            <a:ext cx="3303395" cy="389467"/>
          </a:xfrm>
        </p:spPr>
        <p:txBody>
          <a:bodyPr/>
          <a:lstStyle/>
          <a:p>
            <a:r>
              <a:rPr kumimoji="1" lang="en-US" altLang="zh-CN" dirty="0"/>
              <a:t>PART</a:t>
            </a:r>
            <a:r>
              <a:rPr kumimoji="1" lang="zh-CN" altLang="en-US" dirty="0"/>
              <a:t> </a:t>
            </a:r>
            <a:r>
              <a:rPr kumimoji="1" lang="en-US" altLang="zh-CN" dirty="0"/>
              <a:t>THREE</a:t>
            </a:r>
            <a:r>
              <a:rPr kumimoji="1" lang="zh-CN" altLang="en-US" dirty="0"/>
              <a:t> </a:t>
            </a:r>
          </a:p>
        </p:txBody>
      </p:sp>
    </p:spTree>
    <p:extLst>
      <p:ext uri="{BB962C8B-B14F-4D97-AF65-F5344CB8AC3E}">
        <p14:creationId xmlns:p14="http://schemas.microsoft.com/office/powerpoint/2010/main" val="22506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40200A46-61E5-4F41-AA7F-93089786C26B}"/>
              </a:ext>
            </a:extLst>
          </p:cNvPr>
          <p:cNvSpPr txBox="1"/>
          <p:nvPr/>
        </p:nvSpPr>
        <p:spPr>
          <a:xfrm>
            <a:off x="75414" y="176456"/>
            <a:ext cx="1219200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B) Comparison among different slices from one axis and Comparison among x, y and z axis  </a:t>
            </a:r>
            <a:endParaRPr lang="zh-CN" altLang="en-US" sz="2400" b="1"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ACFF3C4A-4740-5F40-B225-F8086E1B35C6}"/>
              </a:ext>
            </a:extLst>
          </p:cNvPr>
          <p:cNvSpPr txBox="1"/>
          <p:nvPr/>
        </p:nvSpPr>
        <p:spPr>
          <a:xfrm>
            <a:off x="805503" y="1083875"/>
            <a:ext cx="6039050" cy="369332"/>
          </a:xfrm>
          <a:prstGeom prst="rect">
            <a:avLst/>
          </a:prstGeom>
          <a:noFill/>
        </p:spPr>
        <p:txBody>
          <a:bodyPr wrap="square" rtlCol="0">
            <a:spAutoFit/>
          </a:bodyPr>
          <a:lstStyle/>
          <a:p>
            <a:r>
              <a:rPr lang="en-US" altLang="zh-CN" dirty="0"/>
              <a:t>The highest accuracy of the group on x axis is 0.848</a:t>
            </a:r>
            <a:endParaRPr lang="zh-CN" altLang="en-US" dirty="0"/>
          </a:p>
        </p:txBody>
      </p:sp>
      <p:sp>
        <p:nvSpPr>
          <p:cNvPr id="20" name="文本框 19">
            <a:extLst>
              <a:ext uri="{FF2B5EF4-FFF2-40B4-BE49-F238E27FC236}">
                <a16:creationId xmlns:a16="http://schemas.microsoft.com/office/drawing/2014/main" id="{5CC625B5-376D-2C49-9479-06337AC34A1B}"/>
              </a:ext>
            </a:extLst>
          </p:cNvPr>
          <p:cNvSpPr txBox="1"/>
          <p:nvPr/>
        </p:nvSpPr>
        <p:spPr>
          <a:xfrm>
            <a:off x="689726" y="670988"/>
            <a:ext cx="6994689" cy="369332"/>
          </a:xfrm>
          <a:prstGeom prst="rect">
            <a:avLst/>
          </a:prstGeom>
          <a:noFill/>
        </p:spPr>
        <p:txBody>
          <a:bodyPr wrap="square" rtlCol="0">
            <a:spAutoFit/>
          </a:bodyPr>
          <a:lstStyle/>
          <a:p>
            <a:r>
              <a:rPr lang="en-US" altLang="zh-CN" dirty="0"/>
              <a:t>2) Comparison among x, y and z axis </a:t>
            </a:r>
            <a:endParaRPr lang="zh-CN" altLang="en-US" dirty="0"/>
          </a:p>
        </p:txBody>
      </p:sp>
      <p:pic>
        <p:nvPicPr>
          <p:cNvPr id="21" name="图片 20">
            <a:extLst>
              <a:ext uri="{FF2B5EF4-FFF2-40B4-BE49-F238E27FC236}">
                <a16:creationId xmlns:a16="http://schemas.microsoft.com/office/drawing/2014/main" id="{A69C1E48-6FA3-D141-AC52-1D0388A17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867" y="1453207"/>
            <a:ext cx="4962459" cy="1691377"/>
          </a:xfrm>
          <a:prstGeom prst="rect">
            <a:avLst/>
          </a:prstGeom>
        </p:spPr>
      </p:pic>
      <p:sp>
        <p:nvSpPr>
          <p:cNvPr id="22" name="文本框 21">
            <a:extLst>
              <a:ext uri="{FF2B5EF4-FFF2-40B4-BE49-F238E27FC236}">
                <a16:creationId xmlns:a16="http://schemas.microsoft.com/office/drawing/2014/main" id="{F48561F0-37B7-1843-9101-33B4678EE11A}"/>
              </a:ext>
            </a:extLst>
          </p:cNvPr>
          <p:cNvSpPr txBox="1"/>
          <p:nvPr/>
        </p:nvSpPr>
        <p:spPr>
          <a:xfrm>
            <a:off x="805503" y="2935855"/>
            <a:ext cx="6267650" cy="369332"/>
          </a:xfrm>
          <a:prstGeom prst="rect">
            <a:avLst/>
          </a:prstGeom>
          <a:noFill/>
        </p:spPr>
        <p:txBody>
          <a:bodyPr wrap="square" rtlCol="0">
            <a:spAutoFit/>
          </a:bodyPr>
          <a:lstStyle/>
          <a:p>
            <a:r>
              <a:rPr lang="en-US" altLang="zh-CN" dirty="0"/>
              <a:t>The highest accuracy of the group on y axis is 0.868</a:t>
            </a:r>
            <a:endParaRPr lang="zh-CN" altLang="en-US" dirty="0"/>
          </a:p>
        </p:txBody>
      </p:sp>
      <p:pic>
        <p:nvPicPr>
          <p:cNvPr id="23" name="图片 22">
            <a:extLst>
              <a:ext uri="{FF2B5EF4-FFF2-40B4-BE49-F238E27FC236}">
                <a16:creationId xmlns:a16="http://schemas.microsoft.com/office/drawing/2014/main" id="{433D2B37-2BC9-E041-A69A-F3B6A623A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2362" y="3301064"/>
            <a:ext cx="4900964" cy="1611527"/>
          </a:xfrm>
          <a:prstGeom prst="rect">
            <a:avLst/>
          </a:prstGeom>
        </p:spPr>
      </p:pic>
      <p:sp>
        <p:nvSpPr>
          <p:cNvPr id="24" name="文本框 23">
            <a:extLst>
              <a:ext uri="{FF2B5EF4-FFF2-40B4-BE49-F238E27FC236}">
                <a16:creationId xmlns:a16="http://schemas.microsoft.com/office/drawing/2014/main" id="{1CBF6909-48BA-3F48-ADED-6F11EF869BD3}"/>
              </a:ext>
            </a:extLst>
          </p:cNvPr>
          <p:cNvSpPr txBox="1"/>
          <p:nvPr/>
        </p:nvSpPr>
        <p:spPr>
          <a:xfrm>
            <a:off x="805503" y="4831390"/>
            <a:ext cx="6267650" cy="369332"/>
          </a:xfrm>
          <a:prstGeom prst="rect">
            <a:avLst/>
          </a:prstGeom>
          <a:noFill/>
        </p:spPr>
        <p:txBody>
          <a:bodyPr wrap="square" rtlCol="0">
            <a:spAutoFit/>
          </a:bodyPr>
          <a:lstStyle/>
          <a:p>
            <a:r>
              <a:rPr lang="en-US" altLang="zh-CN" dirty="0"/>
              <a:t>The highest accuracy of the group on z axis is 0.8065</a:t>
            </a:r>
            <a:endParaRPr lang="zh-CN" altLang="en-US" dirty="0"/>
          </a:p>
        </p:txBody>
      </p:sp>
      <p:pic>
        <p:nvPicPr>
          <p:cNvPr id="25" name="图片 24">
            <a:extLst>
              <a:ext uri="{FF2B5EF4-FFF2-40B4-BE49-F238E27FC236}">
                <a16:creationId xmlns:a16="http://schemas.microsoft.com/office/drawing/2014/main" id="{FB3B73C3-D577-794D-8CBB-242F24C1AB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866" y="5157168"/>
            <a:ext cx="4839470" cy="1618081"/>
          </a:xfrm>
          <a:prstGeom prst="rect">
            <a:avLst/>
          </a:prstGeom>
        </p:spPr>
      </p:pic>
      <p:sp>
        <p:nvSpPr>
          <p:cNvPr id="26" name="文本框 25">
            <a:extLst>
              <a:ext uri="{FF2B5EF4-FFF2-40B4-BE49-F238E27FC236}">
                <a16:creationId xmlns:a16="http://schemas.microsoft.com/office/drawing/2014/main" id="{A720E971-BBA2-AE4F-A3C6-6FE8B8F2275A}"/>
              </a:ext>
            </a:extLst>
          </p:cNvPr>
          <p:cNvSpPr txBox="1"/>
          <p:nvPr/>
        </p:nvSpPr>
        <p:spPr>
          <a:xfrm>
            <a:off x="7073153" y="3840723"/>
            <a:ext cx="4383464" cy="1477328"/>
          </a:xfrm>
          <a:prstGeom prst="rect">
            <a:avLst/>
          </a:prstGeom>
          <a:noFill/>
        </p:spPr>
        <p:txBody>
          <a:bodyPr wrap="square" rtlCol="0">
            <a:spAutoFit/>
          </a:bodyPr>
          <a:lstStyle/>
          <a:p>
            <a:r>
              <a:rPr lang="en-US" altLang="zh-CN" b="1" dirty="0"/>
              <a:t>We can see that the accuracy getting from three axis looks similar, but choosing x and y axis slightly better than z axis.</a:t>
            </a:r>
          </a:p>
          <a:p>
            <a:endParaRPr lang="zh-CN" altLang="en-US" b="1" dirty="0"/>
          </a:p>
        </p:txBody>
      </p:sp>
      <p:sp>
        <p:nvSpPr>
          <p:cNvPr id="11" name="文本占位符 1">
            <a:extLst>
              <a:ext uri="{FF2B5EF4-FFF2-40B4-BE49-F238E27FC236}">
                <a16:creationId xmlns:a16="http://schemas.microsoft.com/office/drawing/2014/main" id="{1E755667-C893-8C42-8D71-478E23C8AF8F}"/>
              </a:ext>
            </a:extLst>
          </p:cNvPr>
          <p:cNvSpPr>
            <a:spLocks noGrp="1"/>
          </p:cNvSpPr>
          <p:nvPr>
            <p:ph type="body" sz="quarter" idx="10"/>
          </p:nvPr>
        </p:nvSpPr>
        <p:spPr>
          <a:xfrm>
            <a:off x="8576791" y="5966208"/>
            <a:ext cx="3303395" cy="389467"/>
          </a:xfrm>
        </p:spPr>
        <p:txBody>
          <a:bodyPr/>
          <a:lstStyle/>
          <a:p>
            <a:pPr algn="r"/>
            <a:r>
              <a:rPr kumimoji="1" lang="en-US" altLang="zh-CN" dirty="0"/>
              <a:t>PART</a:t>
            </a:r>
            <a:r>
              <a:rPr kumimoji="1" lang="zh-CN" altLang="en-US" dirty="0"/>
              <a:t> </a:t>
            </a:r>
            <a:r>
              <a:rPr kumimoji="1" lang="en-US" altLang="zh-CN" dirty="0"/>
              <a:t>THREE</a:t>
            </a:r>
            <a:r>
              <a:rPr kumimoji="1" lang="zh-CN" altLang="en-US" dirty="0"/>
              <a:t> </a:t>
            </a:r>
          </a:p>
        </p:txBody>
      </p:sp>
    </p:spTree>
    <p:extLst>
      <p:ext uri="{BB962C8B-B14F-4D97-AF65-F5344CB8AC3E}">
        <p14:creationId xmlns:p14="http://schemas.microsoft.com/office/powerpoint/2010/main" val="1823190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671EE501-2336-3446-AA8F-D89615410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2" y="1435100"/>
            <a:ext cx="7945487" cy="3987800"/>
          </a:xfrm>
          <a:prstGeom prst="rect">
            <a:avLst/>
          </a:prstGeom>
        </p:spPr>
      </p:pic>
      <p:cxnSp>
        <p:nvCxnSpPr>
          <p:cNvPr id="19" name="直接连接符 6">
            <a:extLst>
              <a:ext uri="{FF2B5EF4-FFF2-40B4-BE49-F238E27FC236}">
                <a16:creationId xmlns:a16="http://schemas.microsoft.com/office/drawing/2014/main" id="{DAB00A5C-8F22-2543-AE4D-222E439D5969}"/>
              </a:ext>
            </a:extLst>
          </p:cNvPr>
          <p:cNvCxnSpPr/>
          <p:nvPr/>
        </p:nvCxnSpPr>
        <p:spPr>
          <a:xfrm flipV="1">
            <a:off x="4515439" y="1761883"/>
            <a:ext cx="2762054" cy="1116000"/>
          </a:xfrm>
          <a:prstGeom prst="line">
            <a:avLst/>
          </a:prstGeom>
          <a:ln w="28575"/>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BA9EE311-0D91-8A47-9474-710B5B53B85B}"/>
              </a:ext>
            </a:extLst>
          </p:cNvPr>
          <p:cNvSpPr txBox="1"/>
          <p:nvPr/>
        </p:nvSpPr>
        <p:spPr>
          <a:xfrm>
            <a:off x="7408158" y="857858"/>
            <a:ext cx="4625158" cy="2246769"/>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Hippocampus:</a:t>
            </a:r>
            <a:r>
              <a:rPr lang="en-US" altLang="zh-CN" sz="2800" dirty="0">
                <a:latin typeface="Times New Roman" panose="02020603050405020304" pitchFamily="18" charset="0"/>
                <a:cs typeface="Times New Roman" panose="02020603050405020304" pitchFamily="18" charset="0"/>
              </a:rPr>
              <a:t> responsible for the memory and in Alzheimer’s disease, the hippocampus is the first area to be affected. </a:t>
            </a:r>
            <a:endParaRPr lang="en-US" altLang="zh-CN" sz="2800" b="1"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16510102-4344-184D-AC63-A7474E5F587A}"/>
              </a:ext>
            </a:extLst>
          </p:cNvPr>
          <p:cNvSpPr txBox="1"/>
          <p:nvPr/>
        </p:nvSpPr>
        <p:spPr>
          <a:xfrm>
            <a:off x="6284536" y="3753373"/>
            <a:ext cx="5748780" cy="2246769"/>
          </a:xfrm>
          <a:prstGeom prst="rect">
            <a:avLst/>
          </a:prstGeom>
          <a:noFill/>
        </p:spPr>
        <p:txBody>
          <a:bodyPr wrap="square" rtlCol="0">
            <a:spAutoFit/>
          </a:bodyPr>
          <a:lstStyle/>
          <a:p>
            <a:r>
              <a:rPr lang="en-US" altLang="zh-CN" sz="2000" dirty="0"/>
              <a:t>We can see from the previous conclusions that almost on the all three axis, the groups in the middle have better accuracy. Comparing with the picture of brain on the Internet, we can find this part is near the position of hippocampus. So, our results are reasonable.</a:t>
            </a:r>
            <a:endParaRPr lang="zh-CN" altLang="en-US" sz="2000" dirty="0"/>
          </a:p>
        </p:txBody>
      </p:sp>
      <p:sp>
        <p:nvSpPr>
          <p:cNvPr id="6" name="文本占位符 1">
            <a:extLst>
              <a:ext uri="{FF2B5EF4-FFF2-40B4-BE49-F238E27FC236}">
                <a16:creationId xmlns:a16="http://schemas.microsoft.com/office/drawing/2014/main" id="{025916C2-1FEC-F84D-AAA9-FEE6E12AEF76}"/>
              </a:ext>
            </a:extLst>
          </p:cNvPr>
          <p:cNvSpPr>
            <a:spLocks noGrp="1"/>
          </p:cNvSpPr>
          <p:nvPr>
            <p:ph type="body" sz="quarter" idx="10"/>
          </p:nvPr>
        </p:nvSpPr>
        <p:spPr>
          <a:xfrm>
            <a:off x="265304" y="220133"/>
            <a:ext cx="3303395" cy="389467"/>
          </a:xfrm>
        </p:spPr>
        <p:txBody>
          <a:bodyPr/>
          <a:lstStyle/>
          <a:p>
            <a:r>
              <a:rPr kumimoji="1" lang="en-US" altLang="zh-CN" dirty="0"/>
              <a:t>PART</a:t>
            </a:r>
            <a:r>
              <a:rPr kumimoji="1" lang="zh-CN" altLang="en-US" dirty="0"/>
              <a:t> </a:t>
            </a:r>
            <a:r>
              <a:rPr kumimoji="1" lang="en-US" altLang="zh-CN" dirty="0"/>
              <a:t>THREE</a:t>
            </a:r>
            <a:r>
              <a:rPr kumimoji="1" lang="zh-CN" altLang="en-US" dirty="0"/>
              <a:t> </a:t>
            </a:r>
          </a:p>
        </p:txBody>
      </p:sp>
    </p:spTree>
    <p:extLst>
      <p:ext uri="{BB962C8B-B14F-4D97-AF65-F5344CB8AC3E}">
        <p14:creationId xmlns:p14="http://schemas.microsoft.com/office/powerpoint/2010/main" val="2098219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000000"/>
                </a:solidFill>
                <a:latin typeface="Segoe UI"/>
                <a:ea typeface="微软雅黑"/>
              </a:rPr>
              <a:t>Northeastern University</a:t>
            </a:r>
            <a:endParaRPr lang="zh-CN" altLang="en-US" dirty="0">
              <a:solidFill>
                <a:srgbClr val="000000"/>
              </a:solidFill>
              <a:latin typeface="Segoe UI"/>
              <a:ea typeface="微软雅黑"/>
            </a:endParaRPr>
          </a:p>
        </p:txBody>
      </p:sp>
      <p:sp>
        <p:nvSpPr>
          <p:cNvPr id="3" name="文本占位符 2"/>
          <p:cNvSpPr>
            <a:spLocks noGrp="1"/>
          </p:cNvSpPr>
          <p:nvPr>
            <p:ph type="body" sz="quarter" idx="11"/>
          </p:nvPr>
        </p:nvSpPr>
        <p:spPr/>
        <p:txBody>
          <a:bodyPr/>
          <a:lstStyle/>
          <a:p>
            <a:r>
              <a:rPr kumimoji="1" lang="en-US" altLang="zh-CN" dirty="0"/>
              <a:t>3D CNN</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FOUR</a:t>
            </a:r>
            <a:endParaRPr kumimoji="1" lang="zh-CN" altLang="en-US" dirty="0"/>
          </a:p>
        </p:txBody>
      </p:sp>
      <p:sp>
        <p:nvSpPr>
          <p:cNvPr id="7" name="矩形 6"/>
          <p:cNvSpPr/>
          <p:nvPr/>
        </p:nvSpPr>
        <p:spPr>
          <a:xfrm>
            <a:off x="4889817" y="4381144"/>
            <a:ext cx="2412366" cy="1133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Tree>
    <p:extLst>
      <p:ext uri="{BB962C8B-B14F-4D97-AF65-F5344CB8AC3E}">
        <p14:creationId xmlns:p14="http://schemas.microsoft.com/office/powerpoint/2010/main" val="1725138377"/>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FOUR</a:t>
            </a:r>
            <a:r>
              <a:rPr kumimoji="1" lang="zh-CN" altLang="en-US" dirty="0"/>
              <a:t> </a:t>
            </a:r>
          </a:p>
        </p:txBody>
      </p:sp>
      <p:grpSp>
        <p:nvGrpSpPr>
          <p:cNvPr id="3" name="组 2"/>
          <p:cNvGrpSpPr/>
          <p:nvPr/>
        </p:nvGrpSpPr>
        <p:grpSpPr>
          <a:xfrm>
            <a:off x="4002222" y="878014"/>
            <a:ext cx="6718881" cy="714750"/>
            <a:chOff x="910794" y="4967546"/>
            <a:chExt cx="3208048" cy="509896"/>
          </a:xfrm>
        </p:grpSpPr>
        <p:grpSp>
          <p:nvGrpSpPr>
            <p:cNvPr id="4" name="组合 10"/>
            <p:cNvGrpSpPr/>
            <p:nvPr/>
          </p:nvGrpSpPr>
          <p:grpSpPr>
            <a:xfrm>
              <a:off x="910794" y="4967546"/>
              <a:ext cx="2300757" cy="509896"/>
              <a:chOff x="888096" y="1000203"/>
              <a:chExt cx="4259825" cy="944066"/>
            </a:xfrm>
          </p:grpSpPr>
          <p:sp>
            <p:nvSpPr>
              <p:cNvPr id="6" name="矩形 5"/>
              <p:cNvSpPr/>
              <p:nvPr/>
            </p:nvSpPr>
            <p:spPr>
              <a:xfrm>
                <a:off x="911225" y="1045634"/>
                <a:ext cx="4199467"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7" name="椭圆 6"/>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8" name="椭圆 7"/>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9" name="椭圆 8"/>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0" name="椭圆 9"/>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5" name="矩形 4"/>
            <p:cNvSpPr/>
            <p:nvPr/>
          </p:nvSpPr>
          <p:spPr>
            <a:xfrm>
              <a:off x="1041701" y="5042922"/>
              <a:ext cx="3077141" cy="225663"/>
            </a:xfrm>
            <a:prstGeom prst="rect">
              <a:avLst/>
            </a:prstGeom>
          </p:spPr>
          <p:txBody>
            <a:bodyPr wrap="none">
              <a:spAutoFit/>
            </a:bodyPr>
            <a:lstStyle/>
            <a:p>
              <a:r>
                <a:rPr lang="en-US" altLang="zh-CN" sz="2800" b="1" dirty="0"/>
                <a:t>A)  Data Augmentation</a:t>
              </a:r>
              <a:endParaRPr lang="zh-CN" altLang="en-US" sz="2800" b="1" dirty="0">
                <a:solidFill>
                  <a:srgbClr val="000000"/>
                </a:solidFill>
                <a:latin typeface="Segoe UI"/>
                <a:ea typeface="微软雅黑"/>
              </a:endParaRPr>
            </a:p>
          </p:txBody>
        </p:sp>
      </p:grpSp>
      <p:sp>
        <p:nvSpPr>
          <p:cNvPr id="11" name="矩形 10"/>
          <p:cNvSpPr/>
          <p:nvPr/>
        </p:nvSpPr>
        <p:spPr>
          <a:xfrm>
            <a:off x="4393465" y="2575929"/>
            <a:ext cx="6876279" cy="4057714"/>
          </a:xfrm>
          <a:prstGeom prst="rect">
            <a:avLst/>
          </a:prstGeom>
        </p:spPr>
        <p:txBody>
          <a:bodyPr wrap="square">
            <a:spAutoFit/>
          </a:bodyPr>
          <a:lstStyle/>
          <a:p>
            <a:r>
              <a:rPr lang="en-US" altLang="zh-CN" b="1" dirty="0"/>
              <a:t>1) Rotation:</a:t>
            </a:r>
          </a:p>
          <a:p>
            <a:r>
              <a:rPr lang="en-US" altLang="zh-CN" dirty="0"/>
              <a:t>Augmentation can be done in many ways, we</a:t>
            </a:r>
          </a:p>
          <a:p>
            <a:r>
              <a:rPr lang="en-US" altLang="zh-CN" dirty="0"/>
              <a:t>chose rotation on 3D data for these reasons:</a:t>
            </a:r>
          </a:p>
          <a:p>
            <a:endParaRPr lang="en-US" altLang="zh-CN" dirty="0"/>
          </a:p>
          <a:p>
            <a:r>
              <a:rPr lang="en-US" altLang="zh-CN" dirty="0"/>
              <a:t>a) We tried flipping 2D image slices, although it takes a lot</a:t>
            </a:r>
          </a:p>
          <a:p>
            <a:r>
              <a:rPr lang="en-US" altLang="zh-CN" dirty="0"/>
              <a:t>of time to flip the array, therefore it is not practical to</a:t>
            </a:r>
          </a:p>
          <a:p>
            <a:r>
              <a:rPr lang="en-US" altLang="zh-CN" dirty="0"/>
              <a:t>implement the same methodology on the 3D data</a:t>
            </a:r>
          </a:p>
          <a:p>
            <a:endParaRPr lang="en-US" altLang="zh-CN" dirty="0"/>
          </a:p>
          <a:p>
            <a:r>
              <a:rPr lang="en-US" altLang="zh-CN" dirty="0"/>
              <a:t>b) Whereas, rotation keeps the 3D image intact unlike scale or crop etc.  and if every image in the data set is rotated then each new image will be considered as a new data point</a:t>
            </a:r>
          </a:p>
          <a:p>
            <a:r>
              <a:rPr lang="en-US" altLang="zh-CN" dirty="0"/>
              <a:t>for the neural network to train on </a:t>
            </a:r>
          </a:p>
          <a:p>
            <a:endParaRPr lang="zh-CN" altLang="en-US" sz="1200" dirty="0"/>
          </a:p>
          <a:p>
            <a:pPr>
              <a:lnSpc>
                <a:spcPct val="130000"/>
              </a:lnSpc>
            </a:pPr>
            <a:endParaRPr lang="zh-CN" altLang="en-US" sz="1200" dirty="0"/>
          </a:p>
          <a:p>
            <a:pPr>
              <a:lnSpc>
                <a:spcPct val="130000"/>
              </a:lnSpc>
            </a:pPr>
            <a:endParaRPr lang="zh-CN" altLang="en-US" sz="1200" dirty="0">
              <a:solidFill>
                <a:srgbClr val="000000">
                  <a:lumMod val="50000"/>
                  <a:lumOff val="50000"/>
                </a:srgbClr>
              </a:solidFill>
              <a:latin typeface="微软雅黑" charset="0"/>
              <a:ea typeface="微软雅黑" charset="0"/>
            </a:endParaRPr>
          </a:p>
        </p:txBody>
      </p:sp>
    </p:spTree>
    <p:extLst>
      <p:ext uri="{BB962C8B-B14F-4D97-AF65-F5344CB8AC3E}">
        <p14:creationId xmlns:p14="http://schemas.microsoft.com/office/powerpoint/2010/main" val="140821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FOUR</a:t>
            </a:r>
            <a:r>
              <a:rPr kumimoji="1" lang="zh-CN" altLang="en-US" dirty="0"/>
              <a:t> </a:t>
            </a:r>
          </a:p>
        </p:txBody>
      </p:sp>
      <p:sp>
        <p:nvSpPr>
          <p:cNvPr id="11" name="矩形 10"/>
          <p:cNvSpPr/>
          <p:nvPr/>
        </p:nvSpPr>
        <p:spPr>
          <a:xfrm>
            <a:off x="4393465" y="2575929"/>
            <a:ext cx="6876279" cy="826060"/>
          </a:xfrm>
          <a:prstGeom prst="rect">
            <a:avLst/>
          </a:prstGeom>
        </p:spPr>
        <p:txBody>
          <a:bodyPr wrap="square">
            <a:spAutoFit/>
          </a:bodyPr>
          <a:lstStyle/>
          <a:p>
            <a:r>
              <a:rPr lang="en-US" altLang="zh-CN" b="1" dirty="0"/>
              <a:t>2) Preprocess data :</a:t>
            </a:r>
          </a:p>
          <a:p>
            <a:pPr>
              <a:lnSpc>
                <a:spcPct val="130000"/>
              </a:lnSpc>
            </a:pPr>
            <a:endParaRPr lang="zh-CN" altLang="en-US" sz="1200" dirty="0"/>
          </a:p>
          <a:p>
            <a:pPr>
              <a:lnSpc>
                <a:spcPct val="130000"/>
              </a:lnSpc>
            </a:pPr>
            <a:endParaRPr lang="zh-CN" altLang="en-US" sz="1200" dirty="0">
              <a:solidFill>
                <a:srgbClr val="000000">
                  <a:lumMod val="50000"/>
                  <a:lumOff val="50000"/>
                </a:srgbClr>
              </a:solidFill>
              <a:latin typeface="微软雅黑" charset="0"/>
              <a:ea typeface="微软雅黑" charset="0"/>
            </a:endParaRPr>
          </a:p>
        </p:txBody>
      </p:sp>
      <p:pic>
        <p:nvPicPr>
          <p:cNvPr id="12" name="Picture 11">
            <a:extLst>
              <a:ext uri="{FF2B5EF4-FFF2-40B4-BE49-F238E27FC236}">
                <a16:creationId xmlns:a16="http://schemas.microsoft.com/office/drawing/2014/main" id="{3E42E456-3EF7-4D31-A0A8-8DB7230048F9}"/>
              </a:ext>
            </a:extLst>
          </p:cNvPr>
          <p:cNvPicPr>
            <a:picLocks noChangeAspect="1"/>
          </p:cNvPicPr>
          <p:nvPr/>
        </p:nvPicPr>
        <p:blipFill>
          <a:blip r:embed="rId2"/>
          <a:stretch>
            <a:fillRect/>
          </a:stretch>
        </p:blipFill>
        <p:spPr>
          <a:xfrm>
            <a:off x="4393465" y="3183751"/>
            <a:ext cx="6330541" cy="3009893"/>
          </a:xfrm>
          <a:prstGeom prst="rect">
            <a:avLst/>
          </a:prstGeom>
        </p:spPr>
      </p:pic>
      <p:grpSp>
        <p:nvGrpSpPr>
          <p:cNvPr id="13" name="组 2">
            <a:extLst>
              <a:ext uri="{FF2B5EF4-FFF2-40B4-BE49-F238E27FC236}">
                <a16:creationId xmlns:a16="http://schemas.microsoft.com/office/drawing/2014/main" id="{C2E9A4C3-9169-BE4A-A003-3B146F4E7214}"/>
              </a:ext>
            </a:extLst>
          </p:cNvPr>
          <p:cNvGrpSpPr/>
          <p:nvPr/>
        </p:nvGrpSpPr>
        <p:grpSpPr>
          <a:xfrm>
            <a:off x="4002222" y="878014"/>
            <a:ext cx="6718881" cy="714750"/>
            <a:chOff x="910794" y="4967546"/>
            <a:chExt cx="3208048" cy="509896"/>
          </a:xfrm>
        </p:grpSpPr>
        <p:grpSp>
          <p:nvGrpSpPr>
            <p:cNvPr id="14" name="组合 10">
              <a:extLst>
                <a:ext uri="{FF2B5EF4-FFF2-40B4-BE49-F238E27FC236}">
                  <a16:creationId xmlns:a16="http://schemas.microsoft.com/office/drawing/2014/main" id="{2AFC16E9-6B39-E34B-BE31-C82AF5FBA5E4}"/>
                </a:ext>
              </a:extLst>
            </p:cNvPr>
            <p:cNvGrpSpPr/>
            <p:nvPr/>
          </p:nvGrpSpPr>
          <p:grpSpPr>
            <a:xfrm>
              <a:off x="910794" y="4967546"/>
              <a:ext cx="2300757" cy="509896"/>
              <a:chOff x="888096" y="1000203"/>
              <a:chExt cx="4259825" cy="944066"/>
            </a:xfrm>
          </p:grpSpPr>
          <p:sp>
            <p:nvSpPr>
              <p:cNvPr id="16" name="矩形 15">
                <a:extLst>
                  <a:ext uri="{FF2B5EF4-FFF2-40B4-BE49-F238E27FC236}">
                    <a16:creationId xmlns:a16="http://schemas.microsoft.com/office/drawing/2014/main" id="{D2FFD795-C8A2-3E4E-8E6C-9E43F57F1551}"/>
                  </a:ext>
                </a:extLst>
              </p:cNvPr>
              <p:cNvSpPr/>
              <p:nvPr/>
            </p:nvSpPr>
            <p:spPr>
              <a:xfrm>
                <a:off x="911225" y="1045634"/>
                <a:ext cx="4199467"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7" name="椭圆 16">
                <a:extLst>
                  <a:ext uri="{FF2B5EF4-FFF2-40B4-BE49-F238E27FC236}">
                    <a16:creationId xmlns:a16="http://schemas.microsoft.com/office/drawing/2014/main" id="{E7499618-B48B-524C-BE3D-91EE25315CA6}"/>
                  </a:ext>
                </a:extLst>
              </p:cNvPr>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8" name="椭圆 17">
                <a:extLst>
                  <a:ext uri="{FF2B5EF4-FFF2-40B4-BE49-F238E27FC236}">
                    <a16:creationId xmlns:a16="http://schemas.microsoft.com/office/drawing/2014/main" id="{FE1C303F-4959-DD49-A694-90C0337B3885}"/>
                  </a:ext>
                </a:extLst>
              </p:cNvPr>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9" name="椭圆 18">
                <a:extLst>
                  <a:ext uri="{FF2B5EF4-FFF2-40B4-BE49-F238E27FC236}">
                    <a16:creationId xmlns:a16="http://schemas.microsoft.com/office/drawing/2014/main" id="{2C2A4261-AFDC-A448-AF05-A719F08F80B4}"/>
                  </a:ext>
                </a:extLst>
              </p:cNvPr>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0" name="椭圆 19">
                <a:extLst>
                  <a:ext uri="{FF2B5EF4-FFF2-40B4-BE49-F238E27FC236}">
                    <a16:creationId xmlns:a16="http://schemas.microsoft.com/office/drawing/2014/main" id="{F5018FA1-A598-B949-A34E-F564AEC735DE}"/>
                  </a:ext>
                </a:extLst>
              </p:cNvPr>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15" name="矩形 14">
              <a:extLst>
                <a:ext uri="{FF2B5EF4-FFF2-40B4-BE49-F238E27FC236}">
                  <a16:creationId xmlns:a16="http://schemas.microsoft.com/office/drawing/2014/main" id="{1BF046A2-96BD-F942-BA6C-A1A9CA292618}"/>
                </a:ext>
              </a:extLst>
            </p:cNvPr>
            <p:cNvSpPr/>
            <p:nvPr/>
          </p:nvSpPr>
          <p:spPr>
            <a:xfrm>
              <a:off x="1041701" y="5042922"/>
              <a:ext cx="3077141" cy="225663"/>
            </a:xfrm>
            <a:prstGeom prst="rect">
              <a:avLst/>
            </a:prstGeom>
          </p:spPr>
          <p:txBody>
            <a:bodyPr wrap="none">
              <a:spAutoFit/>
            </a:bodyPr>
            <a:lstStyle/>
            <a:p>
              <a:r>
                <a:rPr lang="en-US" altLang="zh-CN" sz="2800" b="1" dirty="0"/>
                <a:t>A)  Data Augmentation</a:t>
              </a:r>
              <a:endParaRPr lang="zh-CN" altLang="en-US" sz="2800" b="1" dirty="0">
                <a:solidFill>
                  <a:srgbClr val="000000"/>
                </a:solidFill>
                <a:latin typeface="Segoe UI"/>
                <a:ea typeface="微软雅黑"/>
              </a:endParaRPr>
            </a:p>
          </p:txBody>
        </p:sp>
      </p:grpSp>
    </p:spTree>
    <p:extLst>
      <p:ext uri="{BB962C8B-B14F-4D97-AF65-F5344CB8AC3E}">
        <p14:creationId xmlns:p14="http://schemas.microsoft.com/office/powerpoint/2010/main" val="188691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9A562125-1C0A-3B48-A8F0-BE353AC2EEED}"/>
              </a:ext>
            </a:extLst>
          </p:cNvPr>
          <p:cNvSpPr txBox="1"/>
          <p:nvPr/>
        </p:nvSpPr>
        <p:spPr>
          <a:xfrm>
            <a:off x="1102936" y="737527"/>
            <a:ext cx="3162277" cy="369332"/>
          </a:xfrm>
          <a:prstGeom prst="rect">
            <a:avLst/>
          </a:prstGeom>
          <a:noFill/>
        </p:spPr>
        <p:txBody>
          <a:bodyPr wrap="square" rtlCol="0">
            <a:spAutoFit/>
          </a:bodyPr>
          <a:lstStyle/>
          <a:p>
            <a:r>
              <a:rPr lang="en-US" altLang="zh-CN" dirty="0" err="1"/>
              <a:t>Closewise</a:t>
            </a:r>
            <a:r>
              <a:rPr lang="en-US" altLang="zh-CN" dirty="0"/>
              <a:t> +10 acc : 87.5%</a:t>
            </a:r>
            <a:endParaRPr lang="zh-CN" altLang="en-US" dirty="0"/>
          </a:p>
        </p:txBody>
      </p:sp>
      <p:sp>
        <p:nvSpPr>
          <p:cNvPr id="19" name="文本框 18">
            <a:extLst>
              <a:ext uri="{FF2B5EF4-FFF2-40B4-BE49-F238E27FC236}">
                <a16:creationId xmlns:a16="http://schemas.microsoft.com/office/drawing/2014/main" id="{8C114893-9327-974F-93CC-A7568A1CFAD6}"/>
              </a:ext>
            </a:extLst>
          </p:cNvPr>
          <p:cNvSpPr txBox="1"/>
          <p:nvPr/>
        </p:nvSpPr>
        <p:spPr>
          <a:xfrm>
            <a:off x="6721310" y="737527"/>
            <a:ext cx="3162277" cy="369332"/>
          </a:xfrm>
          <a:prstGeom prst="rect">
            <a:avLst/>
          </a:prstGeom>
          <a:noFill/>
        </p:spPr>
        <p:txBody>
          <a:bodyPr wrap="square" rtlCol="0">
            <a:spAutoFit/>
          </a:bodyPr>
          <a:lstStyle/>
          <a:p>
            <a:r>
              <a:rPr lang="en-US" altLang="zh-CN" dirty="0"/>
              <a:t>Clockwise +20 acc : 87.5% </a:t>
            </a:r>
            <a:endParaRPr lang="zh-CN" altLang="en-US" dirty="0"/>
          </a:p>
        </p:txBody>
      </p:sp>
      <p:sp>
        <p:nvSpPr>
          <p:cNvPr id="20" name="文本框 19">
            <a:extLst>
              <a:ext uri="{FF2B5EF4-FFF2-40B4-BE49-F238E27FC236}">
                <a16:creationId xmlns:a16="http://schemas.microsoft.com/office/drawing/2014/main" id="{1713172F-D06B-AA47-A9EE-D314762C5C18}"/>
              </a:ext>
            </a:extLst>
          </p:cNvPr>
          <p:cNvSpPr txBox="1"/>
          <p:nvPr/>
        </p:nvSpPr>
        <p:spPr>
          <a:xfrm>
            <a:off x="1102936" y="3573711"/>
            <a:ext cx="3576640" cy="369332"/>
          </a:xfrm>
          <a:prstGeom prst="rect">
            <a:avLst/>
          </a:prstGeom>
          <a:noFill/>
        </p:spPr>
        <p:txBody>
          <a:bodyPr wrap="square" rtlCol="0">
            <a:spAutoFit/>
          </a:bodyPr>
          <a:lstStyle/>
          <a:p>
            <a:r>
              <a:rPr lang="en-US" altLang="zh-CN" dirty="0"/>
              <a:t>Anti-clockwise -10 acc : 82.5%</a:t>
            </a:r>
            <a:endParaRPr lang="zh-CN" altLang="en-US" dirty="0"/>
          </a:p>
        </p:txBody>
      </p:sp>
      <p:sp>
        <p:nvSpPr>
          <p:cNvPr id="21" name="文本框 20">
            <a:extLst>
              <a:ext uri="{FF2B5EF4-FFF2-40B4-BE49-F238E27FC236}">
                <a16:creationId xmlns:a16="http://schemas.microsoft.com/office/drawing/2014/main" id="{D9181FEF-4962-CE4A-9E49-C698E3681CC3}"/>
              </a:ext>
            </a:extLst>
          </p:cNvPr>
          <p:cNvSpPr txBox="1"/>
          <p:nvPr/>
        </p:nvSpPr>
        <p:spPr>
          <a:xfrm>
            <a:off x="6830913" y="3573711"/>
            <a:ext cx="3375405" cy="369332"/>
          </a:xfrm>
          <a:prstGeom prst="rect">
            <a:avLst/>
          </a:prstGeom>
          <a:noFill/>
        </p:spPr>
        <p:txBody>
          <a:bodyPr wrap="square" rtlCol="0">
            <a:spAutoFit/>
          </a:bodyPr>
          <a:lstStyle/>
          <a:p>
            <a:r>
              <a:rPr lang="en-US" altLang="zh-CN" dirty="0"/>
              <a:t>Anti-clockwise acc : 87%</a:t>
            </a:r>
            <a:endParaRPr lang="zh-CN" altLang="en-US" dirty="0"/>
          </a:p>
        </p:txBody>
      </p:sp>
      <p:sp>
        <p:nvSpPr>
          <p:cNvPr id="10" name="文本占位符 1">
            <a:extLst>
              <a:ext uri="{FF2B5EF4-FFF2-40B4-BE49-F238E27FC236}">
                <a16:creationId xmlns:a16="http://schemas.microsoft.com/office/drawing/2014/main" id="{969337A2-1180-1447-81EF-5E2EB605969F}"/>
              </a:ext>
            </a:extLst>
          </p:cNvPr>
          <p:cNvSpPr>
            <a:spLocks noGrp="1"/>
          </p:cNvSpPr>
          <p:nvPr>
            <p:ph type="body" sz="quarter" idx="10"/>
          </p:nvPr>
        </p:nvSpPr>
        <p:spPr>
          <a:xfrm>
            <a:off x="265304" y="220133"/>
            <a:ext cx="3303395" cy="389467"/>
          </a:xfrm>
        </p:spPr>
        <p:txBody>
          <a:bodyPr/>
          <a:lstStyle/>
          <a:p>
            <a:r>
              <a:rPr kumimoji="1" lang="en-US" altLang="zh-CN" dirty="0"/>
              <a:t>3) Application</a:t>
            </a:r>
            <a:endParaRPr kumimoji="1" lang="zh-CN" altLang="en-US" dirty="0"/>
          </a:p>
        </p:txBody>
      </p:sp>
      <p:pic>
        <p:nvPicPr>
          <p:cNvPr id="12" name="Content Placeholder 3">
            <a:extLst>
              <a:ext uri="{FF2B5EF4-FFF2-40B4-BE49-F238E27FC236}">
                <a16:creationId xmlns:a16="http://schemas.microsoft.com/office/drawing/2014/main" id="{28D8407E-2F16-48C4-8ED5-AA796B805047}"/>
              </a:ext>
            </a:extLst>
          </p:cNvPr>
          <p:cNvPicPr>
            <a:picLocks noChangeAspect="1"/>
          </p:cNvPicPr>
          <p:nvPr/>
        </p:nvPicPr>
        <p:blipFill rotWithShape="1">
          <a:blip r:embed="rId2"/>
          <a:srcRect l="9463" t="44709" r="34014"/>
          <a:stretch/>
        </p:blipFill>
        <p:spPr>
          <a:xfrm>
            <a:off x="385552" y="1282829"/>
            <a:ext cx="5011408" cy="2114912"/>
          </a:xfrm>
          <a:prstGeom prst="rect">
            <a:avLst/>
          </a:prstGeom>
        </p:spPr>
      </p:pic>
      <p:pic>
        <p:nvPicPr>
          <p:cNvPr id="13" name="Content Placeholder 3">
            <a:extLst>
              <a:ext uri="{FF2B5EF4-FFF2-40B4-BE49-F238E27FC236}">
                <a16:creationId xmlns:a16="http://schemas.microsoft.com/office/drawing/2014/main" id="{FFEC595C-BE9E-47BD-9D44-24EE997E3C2F}"/>
              </a:ext>
            </a:extLst>
          </p:cNvPr>
          <p:cNvPicPr>
            <a:picLocks noChangeAspect="1"/>
          </p:cNvPicPr>
          <p:nvPr/>
        </p:nvPicPr>
        <p:blipFill rotWithShape="1">
          <a:blip r:embed="rId3"/>
          <a:srcRect l="2581" t="49956" r="36198"/>
          <a:stretch/>
        </p:blipFill>
        <p:spPr>
          <a:xfrm>
            <a:off x="6241440" y="1282829"/>
            <a:ext cx="5080000" cy="2177617"/>
          </a:xfrm>
          <a:prstGeom prst="rect">
            <a:avLst/>
          </a:prstGeom>
        </p:spPr>
      </p:pic>
      <p:pic>
        <p:nvPicPr>
          <p:cNvPr id="14" name="Content Placeholder 3">
            <a:extLst>
              <a:ext uri="{FF2B5EF4-FFF2-40B4-BE49-F238E27FC236}">
                <a16:creationId xmlns:a16="http://schemas.microsoft.com/office/drawing/2014/main" id="{D96525CB-2135-4525-85AA-61DE1BDC6A0D}"/>
              </a:ext>
            </a:extLst>
          </p:cNvPr>
          <p:cNvPicPr>
            <a:picLocks noChangeAspect="1"/>
          </p:cNvPicPr>
          <p:nvPr/>
        </p:nvPicPr>
        <p:blipFill rotWithShape="1">
          <a:blip r:embed="rId4"/>
          <a:srcRect t="48470" r="32914"/>
          <a:stretch/>
        </p:blipFill>
        <p:spPr>
          <a:xfrm>
            <a:off x="265304" y="4081807"/>
            <a:ext cx="5657407" cy="2242272"/>
          </a:xfrm>
          <a:prstGeom prst="rect">
            <a:avLst/>
          </a:prstGeom>
        </p:spPr>
      </p:pic>
      <p:pic>
        <p:nvPicPr>
          <p:cNvPr id="15" name="Content Placeholder 3">
            <a:extLst>
              <a:ext uri="{FF2B5EF4-FFF2-40B4-BE49-F238E27FC236}">
                <a16:creationId xmlns:a16="http://schemas.microsoft.com/office/drawing/2014/main" id="{BE332FF9-E5BD-4C43-8FC7-B5FD54A9FA22}"/>
              </a:ext>
            </a:extLst>
          </p:cNvPr>
          <p:cNvPicPr>
            <a:picLocks noChangeAspect="1"/>
          </p:cNvPicPr>
          <p:nvPr/>
        </p:nvPicPr>
        <p:blipFill rotWithShape="1">
          <a:blip r:embed="rId5"/>
          <a:srcRect t="53139" r="38440"/>
          <a:stretch/>
        </p:blipFill>
        <p:spPr>
          <a:xfrm>
            <a:off x="6157646" y="4081807"/>
            <a:ext cx="5305348" cy="2242272"/>
          </a:xfrm>
          <a:prstGeom prst="rect">
            <a:avLst/>
          </a:prstGeom>
        </p:spPr>
      </p:pic>
      <p:sp>
        <p:nvSpPr>
          <p:cNvPr id="11" name="文本占位符 1">
            <a:extLst>
              <a:ext uri="{FF2B5EF4-FFF2-40B4-BE49-F238E27FC236}">
                <a16:creationId xmlns:a16="http://schemas.microsoft.com/office/drawing/2014/main" id="{0D4A04ED-39B7-8B43-86CA-2DF825B7E5EE}"/>
              </a:ext>
            </a:extLst>
          </p:cNvPr>
          <p:cNvSpPr txBox="1">
            <a:spLocks/>
          </p:cNvSpPr>
          <p:nvPr/>
        </p:nvSpPr>
        <p:spPr>
          <a:xfrm>
            <a:off x="8583804" y="220133"/>
            <a:ext cx="3303395"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kumimoji="1" lang="en-US" altLang="zh-CN" dirty="0"/>
              <a:t>PART</a:t>
            </a:r>
            <a:r>
              <a:rPr kumimoji="1" lang="zh-CN" altLang="en-US" dirty="0"/>
              <a:t> </a:t>
            </a:r>
            <a:r>
              <a:rPr kumimoji="1" lang="en-US" altLang="zh-CN" dirty="0"/>
              <a:t>FOUR</a:t>
            </a:r>
            <a:r>
              <a:rPr kumimoji="1" lang="zh-CN" altLang="en-US" dirty="0"/>
              <a:t> </a:t>
            </a:r>
          </a:p>
        </p:txBody>
      </p:sp>
    </p:spTree>
    <p:extLst>
      <p:ext uri="{BB962C8B-B14F-4D97-AF65-F5344CB8AC3E}">
        <p14:creationId xmlns:p14="http://schemas.microsoft.com/office/powerpoint/2010/main" val="26076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3) Application</a:t>
            </a:r>
            <a:endParaRPr kumimoji="1" lang="zh-CN" altLang="en-US" dirty="0"/>
          </a:p>
        </p:txBody>
      </p:sp>
      <p:sp>
        <p:nvSpPr>
          <p:cNvPr id="11" name="矩形 10"/>
          <p:cNvSpPr/>
          <p:nvPr/>
        </p:nvSpPr>
        <p:spPr>
          <a:xfrm>
            <a:off x="265304" y="583418"/>
            <a:ext cx="8784428" cy="954107"/>
          </a:xfrm>
          <a:prstGeom prst="rect">
            <a:avLst/>
          </a:prstGeom>
        </p:spPr>
        <p:txBody>
          <a:bodyPr wrap="square">
            <a:spAutoFit/>
          </a:bodyPr>
          <a:lstStyle/>
          <a:p>
            <a:r>
              <a:rPr lang="en-US" altLang="zh-CN" dirty="0"/>
              <a:t>There we rotated test data together with train set, it just</a:t>
            </a:r>
          </a:p>
          <a:p>
            <a:r>
              <a:rPr lang="en-US" altLang="zh-CN" dirty="0"/>
              <a:t>increased the data size but splitting test data before rotating is </a:t>
            </a:r>
            <a:r>
              <a:rPr lang="en-US" altLang="zh-CN" dirty="0" err="1"/>
              <a:t>scientiftic</a:t>
            </a:r>
            <a:endParaRPr lang="en-US" altLang="zh-CN" dirty="0"/>
          </a:p>
          <a:p>
            <a:r>
              <a:rPr lang="en-US" altLang="zh-CN" sz="2000" dirty="0"/>
              <a:t>: </a:t>
            </a:r>
            <a:endParaRPr lang="zh-CN" altLang="en-US" sz="2000" dirty="0"/>
          </a:p>
        </p:txBody>
      </p:sp>
      <p:sp>
        <p:nvSpPr>
          <p:cNvPr id="16" name="文本框 15">
            <a:extLst>
              <a:ext uri="{FF2B5EF4-FFF2-40B4-BE49-F238E27FC236}">
                <a16:creationId xmlns:a16="http://schemas.microsoft.com/office/drawing/2014/main" id="{AE18EE8B-94E8-914A-BFB9-76A674C0D0F9}"/>
              </a:ext>
            </a:extLst>
          </p:cNvPr>
          <p:cNvSpPr txBox="1"/>
          <p:nvPr/>
        </p:nvSpPr>
        <p:spPr>
          <a:xfrm>
            <a:off x="138038" y="1791124"/>
            <a:ext cx="3733016" cy="369332"/>
          </a:xfrm>
          <a:prstGeom prst="rect">
            <a:avLst/>
          </a:prstGeom>
          <a:noFill/>
        </p:spPr>
        <p:txBody>
          <a:bodyPr wrap="square" rtlCol="0">
            <a:spAutoFit/>
          </a:bodyPr>
          <a:lstStyle/>
          <a:p>
            <a:r>
              <a:rPr lang="en-US" altLang="zh-CN" dirty="0"/>
              <a:t>Clockwise +10 accuracy : 85%</a:t>
            </a:r>
            <a:endParaRPr lang="zh-CN" altLang="en-US" dirty="0"/>
          </a:p>
        </p:txBody>
      </p:sp>
      <p:sp>
        <p:nvSpPr>
          <p:cNvPr id="19" name="文本框 18">
            <a:extLst>
              <a:ext uri="{FF2B5EF4-FFF2-40B4-BE49-F238E27FC236}">
                <a16:creationId xmlns:a16="http://schemas.microsoft.com/office/drawing/2014/main" id="{34FA7666-2C09-B54F-A2AF-4E3596B497DE}"/>
              </a:ext>
            </a:extLst>
          </p:cNvPr>
          <p:cNvSpPr txBox="1"/>
          <p:nvPr/>
        </p:nvSpPr>
        <p:spPr>
          <a:xfrm>
            <a:off x="199316" y="4273143"/>
            <a:ext cx="4138370" cy="369332"/>
          </a:xfrm>
          <a:prstGeom prst="rect">
            <a:avLst/>
          </a:prstGeom>
          <a:noFill/>
        </p:spPr>
        <p:txBody>
          <a:bodyPr wrap="square" rtlCol="0">
            <a:spAutoFit/>
          </a:bodyPr>
          <a:lstStyle/>
          <a:p>
            <a:r>
              <a:rPr lang="en-US" altLang="zh-CN" dirty="0"/>
              <a:t>Anti-clockwise accuracy : 83% </a:t>
            </a:r>
            <a:endParaRPr lang="zh-CN" altLang="en-US" dirty="0"/>
          </a:p>
        </p:txBody>
      </p:sp>
      <p:pic>
        <p:nvPicPr>
          <p:cNvPr id="12" name="Content Placeholder 3">
            <a:extLst>
              <a:ext uri="{FF2B5EF4-FFF2-40B4-BE49-F238E27FC236}">
                <a16:creationId xmlns:a16="http://schemas.microsoft.com/office/drawing/2014/main" id="{FE9730F6-A04C-42FB-8BBB-9AD2BBA83E75}"/>
              </a:ext>
            </a:extLst>
          </p:cNvPr>
          <p:cNvPicPr>
            <a:picLocks noChangeAspect="1"/>
          </p:cNvPicPr>
          <p:nvPr/>
        </p:nvPicPr>
        <p:blipFill rotWithShape="1">
          <a:blip r:embed="rId3"/>
          <a:srcRect t="51016" r="36638"/>
          <a:stretch/>
        </p:blipFill>
        <p:spPr>
          <a:xfrm>
            <a:off x="199316" y="2239027"/>
            <a:ext cx="4927750" cy="1952670"/>
          </a:xfrm>
          <a:prstGeom prst="rect">
            <a:avLst/>
          </a:prstGeom>
        </p:spPr>
      </p:pic>
      <p:pic>
        <p:nvPicPr>
          <p:cNvPr id="13" name="Content Placeholder 3">
            <a:extLst>
              <a:ext uri="{FF2B5EF4-FFF2-40B4-BE49-F238E27FC236}">
                <a16:creationId xmlns:a16="http://schemas.microsoft.com/office/drawing/2014/main" id="{3A068E74-35C9-4F04-A801-50077A387C38}"/>
              </a:ext>
            </a:extLst>
          </p:cNvPr>
          <p:cNvPicPr>
            <a:picLocks noChangeAspect="1"/>
          </p:cNvPicPr>
          <p:nvPr/>
        </p:nvPicPr>
        <p:blipFill rotWithShape="1">
          <a:blip r:embed="rId4"/>
          <a:srcRect t="54201" r="31339"/>
          <a:stretch/>
        </p:blipFill>
        <p:spPr>
          <a:xfrm>
            <a:off x="199316" y="4759202"/>
            <a:ext cx="4927750" cy="1992890"/>
          </a:xfrm>
          <a:prstGeom prst="rect">
            <a:avLst/>
          </a:prstGeom>
        </p:spPr>
      </p:pic>
      <p:pic>
        <p:nvPicPr>
          <p:cNvPr id="14" name="Content Placeholder 3">
            <a:extLst>
              <a:ext uri="{FF2B5EF4-FFF2-40B4-BE49-F238E27FC236}">
                <a16:creationId xmlns:a16="http://schemas.microsoft.com/office/drawing/2014/main" id="{463FE1C9-ABBC-4EB0-BDF4-759E5E1D062E}"/>
              </a:ext>
            </a:extLst>
          </p:cNvPr>
          <p:cNvPicPr>
            <a:picLocks noChangeAspect="1"/>
          </p:cNvPicPr>
          <p:nvPr/>
        </p:nvPicPr>
        <p:blipFill>
          <a:blip r:embed="rId5"/>
          <a:stretch>
            <a:fillRect/>
          </a:stretch>
        </p:blipFill>
        <p:spPr>
          <a:xfrm>
            <a:off x="6096000" y="1537525"/>
            <a:ext cx="4054286" cy="2672556"/>
          </a:xfrm>
          <a:prstGeom prst="rect">
            <a:avLst/>
          </a:prstGeom>
        </p:spPr>
      </p:pic>
      <p:pic>
        <p:nvPicPr>
          <p:cNvPr id="15" name="Content Placeholder 3">
            <a:extLst>
              <a:ext uri="{FF2B5EF4-FFF2-40B4-BE49-F238E27FC236}">
                <a16:creationId xmlns:a16="http://schemas.microsoft.com/office/drawing/2014/main" id="{D1B8FD56-2DF4-4157-A1FD-0A11C1F42D68}"/>
              </a:ext>
            </a:extLst>
          </p:cNvPr>
          <p:cNvPicPr>
            <a:picLocks noChangeAspect="1"/>
          </p:cNvPicPr>
          <p:nvPr/>
        </p:nvPicPr>
        <p:blipFill>
          <a:blip r:embed="rId6"/>
          <a:stretch>
            <a:fillRect/>
          </a:stretch>
        </p:blipFill>
        <p:spPr>
          <a:xfrm>
            <a:off x="6096000" y="4115107"/>
            <a:ext cx="4054286" cy="2636985"/>
          </a:xfrm>
          <a:prstGeom prst="rect">
            <a:avLst/>
          </a:prstGeom>
        </p:spPr>
      </p:pic>
      <p:pic>
        <p:nvPicPr>
          <p:cNvPr id="23" name="Content Placeholder 3">
            <a:extLst>
              <a:ext uri="{FF2B5EF4-FFF2-40B4-BE49-F238E27FC236}">
                <a16:creationId xmlns:a16="http://schemas.microsoft.com/office/drawing/2014/main" id="{AD01F8CE-1DC6-4739-96CF-6F6A411A8203}"/>
              </a:ext>
            </a:extLst>
          </p:cNvPr>
          <p:cNvPicPr>
            <a:picLocks noChangeAspect="1"/>
          </p:cNvPicPr>
          <p:nvPr/>
        </p:nvPicPr>
        <p:blipFill>
          <a:blip r:embed="rId7"/>
          <a:stretch>
            <a:fillRect/>
          </a:stretch>
        </p:blipFill>
        <p:spPr>
          <a:xfrm>
            <a:off x="265304" y="1169376"/>
            <a:ext cx="7677150" cy="581025"/>
          </a:xfrm>
          <a:prstGeom prst="rect">
            <a:avLst/>
          </a:prstGeom>
        </p:spPr>
      </p:pic>
      <p:sp>
        <p:nvSpPr>
          <p:cNvPr id="17" name="文本占位符 1">
            <a:extLst>
              <a:ext uri="{FF2B5EF4-FFF2-40B4-BE49-F238E27FC236}">
                <a16:creationId xmlns:a16="http://schemas.microsoft.com/office/drawing/2014/main" id="{243CFE9A-0E77-E147-8D36-B78E2B6402C6}"/>
              </a:ext>
            </a:extLst>
          </p:cNvPr>
          <p:cNvSpPr txBox="1">
            <a:spLocks/>
          </p:cNvSpPr>
          <p:nvPr/>
        </p:nvSpPr>
        <p:spPr>
          <a:xfrm>
            <a:off x="8731851" y="388684"/>
            <a:ext cx="3303395"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kumimoji="1" lang="en-US" altLang="zh-CN" dirty="0"/>
              <a:t>PART</a:t>
            </a:r>
            <a:r>
              <a:rPr kumimoji="1" lang="zh-CN" altLang="en-US" dirty="0"/>
              <a:t> </a:t>
            </a:r>
            <a:r>
              <a:rPr kumimoji="1" lang="en-US" altLang="zh-CN" dirty="0"/>
              <a:t>FOUR</a:t>
            </a:r>
            <a:r>
              <a:rPr kumimoji="1" lang="zh-CN" altLang="en-US" dirty="0"/>
              <a:t> </a:t>
            </a:r>
          </a:p>
        </p:txBody>
      </p:sp>
    </p:spTree>
    <p:extLst>
      <p:ext uri="{BB962C8B-B14F-4D97-AF65-F5344CB8AC3E}">
        <p14:creationId xmlns:p14="http://schemas.microsoft.com/office/powerpoint/2010/main" val="131412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9A562125-1C0A-3B48-A8F0-BE353AC2EEED}"/>
              </a:ext>
            </a:extLst>
          </p:cNvPr>
          <p:cNvSpPr txBox="1"/>
          <p:nvPr/>
        </p:nvSpPr>
        <p:spPr>
          <a:xfrm>
            <a:off x="1102936" y="737527"/>
            <a:ext cx="2243579" cy="369332"/>
          </a:xfrm>
          <a:prstGeom prst="rect">
            <a:avLst/>
          </a:prstGeom>
          <a:noFill/>
        </p:spPr>
        <p:txBody>
          <a:bodyPr wrap="square" rtlCol="0">
            <a:spAutoFit/>
          </a:bodyPr>
          <a:lstStyle/>
          <a:p>
            <a:r>
              <a:rPr lang="en-US" altLang="zh-CN" dirty="0"/>
              <a:t>Before Rotation</a:t>
            </a:r>
            <a:endParaRPr lang="zh-CN" altLang="en-US" dirty="0"/>
          </a:p>
        </p:txBody>
      </p:sp>
      <p:sp>
        <p:nvSpPr>
          <p:cNvPr id="21" name="文本框 20">
            <a:extLst>
              <a:ext uri="{FF2B5EF4-FFF2-40B4-BE49-F238E27FC236}">
                <a16:creationId xmlns:a16="http://schemas.microsoft.com/office/drawing/2014/main" id="{D9181FEF-4962-CE4A-9E49-C698E3681CC3}"/>
              </a:ext>
            </a:extLst>
          </p:cNvPr>
          <p:cNvSpPr txBox="1"/>
          <p:nvPr/>
        </p:nvSpPr>
        <p:spPr>
          <a:xfrm>
            <a:off x="6400421" y="1087611"/>
            <a:ext cx="5631322" cy="5444888"/>
          </a:xfrm>
          <a:prstGeom prst="rect">
            <a:avLst/>
          </a:prstGeom>
          <a:noFill/>
        </p:spPr>
        <p:txBody>
          <a:bodyPr wrap="square" rtlCol="0">
            <a:spAutoFit/>
          </a:bodyPr>
          <a:lstStyle/>
          <a:p>
            <a:pPr>
              <a:lnSpc>
                <a:spcPct val="150000"/>
              </a:lnSpc>
            </a:pPr>
            <a:r>
              <a:rPr lang="en-US" altLang="zh-CN" dirty="0"/>
              <a:t>Rotation without test data is more scientific and logical, also do augmentation is useful for the</a:t>
            </a:r>
          </a:p>
          <a:p>
            <a:pPr>
              <a:lnSpc>
                <a:spcPct val="150000"/>
              </a:lnSpc>
            </a:pPr>
            <a:r>
              <a:rPr lang="en-US" altLang="zh-CN" dirty="0"/>
              <a:t>accuracy is little higher than without rotation the whole data (82.5%), and accuracy is a little going down between every rotation step due to the data set size grows, but the prediction doesn’t have any tendency. </a:t>
            </a:r>
          </a:p>
          <a:p>
            <a:pPr>
              <a:lnSpc>
                <a:spcPct val="150000"/>
              </a:lnSpc>
            </a:pPr>
            <a:endParaRPr lang="en-US" altLang="zh-CN" dirty="0"/>
          </a:p>
          <a:p>
            <a:pPr>
              <a:lnSpc>
                <a:spcPct val="150000"/>
              </a:lnSpc>
            </a:pPr>
            <a:r>
              <a:rPr lang="en-US" altLang="zh-CN" dirty="0"/>
              <a:t>However, since we separated the train and test dataset before doing augmentation, another</a:t>
            </a:r>
          </a:p>
          <a:p>
            <a:pPr>
              <a:lnSpc>
                <a:spcPct val="150000"/>
              </a:lnSpc>
            </a:pPr>
            <a:r>
              <a:rPr lang="en-US" altLang="zh-CN" dirty="0"/>
              <a:t>problem arises, we only have 40 test data, and whether it is a small but representative test data set is hard to prove.</a:t>
            </a:r>
          </a:p>
        </p:txBody>
      </p:sp>
      <p:sp>
        <p:nvSpPr>
          <p:cNvPr id="10" name="文本占位符 1">
            <a:extLst>
              <a:ext uri="{FF2B5EF4-FFF2-40B4-BE49-F238E27FC236}">
                <a16:creationId xmlns:a16="http://schemas.microsoft.com/office/drawing/2014/main" id="{969337A2-1180-1447-81EF-5E2EB605969F}"/>
              </a:ext>
            </a:extLst>
          </p:cNvPr>
          <p:cNvSpPr>
            <a:spLocks noGrp="1"/>
          </p:cNvSpPr>
          <p:nvPr>
            <p:ph type="body" sz="quarter" idx="10"/>
          </p:nvPr>
        </p:nvSpPr>
        <p:spPr>
          <a:xfrm>
            <a:off x="265304" y="220133"/>
            <a:ext cx="3303395" cy="389467"/>
          </a:xfrm>
        </p:spPr>
        <p:txBody>
          <a:bodyPr/>
          <a:lstStyle/>
          <a:p>
            <a:r>
              <a:rPr kumimoji="1" lang="en-US" altLang="zh-CN" dirty="0"/>
              <a:t>4) Conclusion</a:t>
            </a:r>
            <a:endParaRPr kumimoji="1" lang="zh-CN" altLang="en-US" dirty="0"/>
          </a:p>
        </p:txBody>
      </p:sp>
      <p:pic>
        <p:nvPicPr>
          <p:cNvPr id="2" name="Picture 1">
            <a:extLst>
              <a:ext uri="{FF2B5EF4-FFF2-40B4-BE49-F238E27FC236}">
                <a16:creationId xmlns:a16="http://schemas.microsoft.com/office/drawing/2014/main" id="{57BF0EA5-607D-487D-B8E7-EF36C4B34EAD}"/>
              </a:ext>
            </a:extLst>
          </p:cNvPr>
          <p:cNvPicPr>
            <a:picLocks noChangeAspect="1"/>
          </p:cNvPicPr>
          <p:nvPr/>
        </p:nvPicPr>
        <p:blipFill>
          <a:blip r:embed="rId2"/>
          <a:stretch>
            <a:fillRect/>
          </a:stretch>
        </p:blipFill>
        <p:spPr>
          <a:xfrm>
            <a:off x="160257" y="1234786"/>
            <a:ext cx="6115664" cy="5335696"/>
          </a:xfrm>
          <a:prstGeom prst="rect">
            <a:avLst/>
          </a:prstGeom>
        </p:spPr>
      </p:pic>
      <p:sp>
        <p:nvSpPr>
          <p:cNvPr id="6" name="文本占位符 1">
            <a:extLst>
              <a:ext uri="{FF2B5EF4-FFF2-40B4-BE49-F238E27FC236}">
                <a16:creationId xmlns:a16="http://schemas.microsoft.com/office/drawing/2014/main" id="{770E797B-F567-D140-A3AF-69ED6D1AD8D2}"/>
              </a:ext>
            </a:extLst>
          </p:cNvPr>
          <p:cNvSpPr txBox="1">
            <a:spLocks/>
          </p:cNvSpPr>
          <p:nvPr/>
        </p:nvSpPr>
        <p:spPr>
          <a:xfrm>
            <a:off x="8731851" y="388684"/>
            <a:ext cx="3303395"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kumimoji="1" lang="en-US" altLang="zh-CN" dirty="0"/>
              <a:t>PART</a:t>
            </a:r>
            <a:r>
              <a:rPr kumimoji="1" lang="zh-CN" altLang="en-US" dirty="0"/>
              <a:t> </a:t>
            </a:r>
            <a:r>
              <a:rPr kumimoji="1" lang="en-US" altLang="zh-CN" dirty="0"/>
              <a:t>FOUR</a:t>
            </a:r>
            <a:r>
              <a:rPr kumimoji="1" lang="zh-CN" altLang="en-US" dirty="0"/>
              <a:t> </a:t>
            </a:r>
          </a:p>
        </p:txBody>
      </p:sp>
    </p:spTree>
    <p:extLst>
      <p:ext uri="{BB962C8B-B14F-4D97-AF65-F5344CB8AC3E}">
        <p14:creationId xmlns:p14="http://schemas.microsoft.com/office/powerpoint/2010/main" val="3241551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en-US" altLang="zh-CN" dirty="0"/>
              <a:t>BACKGROUND</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ONE</a:t>
            </a:r>
            <a:endParaRPr kumimoji="1" lang="zh-CN" altLang="en-US" dirty="0"/>
          </a:p>
        </p:txBody>
      </p:sp>
      <p:sp>
        <p:nvSpPr>
          <p:cNvPr id="7" name="矩形 6"/>
          <p:cNvSpPr/>
          <p:nvPr/>
        </p:nvSpPr>
        <p:spPr>
          <a:xfrm>
            <a:off x="4889817" y="4381144"/>
            <a:ext cx="2412366" cy="1133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
        <p:nvSpPr>
          <p:cNvPr id="5" name="文本占位符 5">
            <a:extLst>
              <a:ext uri="{FF2B5EF4-FFF2-40B4-BE49-F238E27FC236}">
                <a16:creationId xmlns:a16="http://schemas.microsoft.com/office/drawing/2014/main" id="{CE0C2CEA-CD69-774D-BBE5-22D0C2462B4D}"/>
              </a:ext>
            </a:extLst>
          </p:cNvPr>
          <p:cNvSpPr txBox="1">
            <a:spLocks/>
          </p:cNvSpPr>
          <p:nvPr/>
        </p:nvSpPr>
        <p:spPr>
          <a:xfrm>
            <a:off x="265304" y="220133"/>
            <a:ext cx="3303395" cy="389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a:solidFill>
                  <a:srgbClr val="000000"/>
                </a:solidFill>
                <a:latin typeface="Segoe UI"/>
                <a:ea typeface="微软雅黑"/>
              </a:rPr>
              <a:t>Northeastern University</a:t>
            </a:r>
            <a:endParaRPr lang="zh-CN" altLang="en-US" sz="1400" dirty="0">
              <a:solidFill>
                <a:srgbClr val="000000"/>
              </a:solidFill>
              <a:latin typeface="Segoe UI"/>
              <a:ea typeface="微软雅黑"/>
            </a:endParaRPr>
          </a:p>
        </p:txBody>
      </p:sp>
    </p:spTree>
    <p:extLst>
      <p:ext uri="{BB962C8B-B14F-4D97-AF65-F5344CB8AC3E}">
        <p14:creationId xmlns:p14="http://schemas.microsoft.com/office/powerpoint/2010/main" val="873524566"/>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DEAB8A76-5A72-1147-AD2C-230C8E19C571}"/>
              </a:ext>
            </a:extLst>
          </p:cNvPr>
          <p:cNvSpPr txBox="1"/>
          <p:nvPr/>
        </p:nvSpPr>
        <p:spPr>
          <a:xfrm>
            <a:off x="299161" y="915264"/>
            <a:ext cx="9853507" cy="1477328"/>
          </a:xfrm>
          <a:prstGeom prst="rect">
            <a:avLst/>
          </a:prstGeom>
          <a:noFill/>
        </p:spPr>
        <p:txBody>
          <a:bodyPr wrap="square" rtlCol="0">
            <a:spAutoFit/>
          </a:bodyPr>
          <a:lstStyle/>
          <a:p>
            <a:r>
              <a:rPr lang="en-US" altLang="zh-CN" dirty="0"/>
              <a:t>Normalization considered as an important application because machine is incredibly difficult to stores objects in a relational database that maintains the same information in several places.</a:t>
            </a:r>
          </a:p>
          <a:p>
            <a:endParaRPr lang="en-US" altLang="zh-CN" dirty="0"/>
          </a:p>
          <a:p>
            <a:r>
              <a:rPr lang="en-US" altLang="zh-CN" dirty="0"/>
              <a:t>The goal of data normalization is to reduce and even eliminate data redundancy.</a:t>
            </a:r>
          </a:p>
        </p:txBody>
      </p:sp>
      <p:sp>
        <p:nvSpPr>
          <p:cNvPr id="30" name="文本框 29">
            <a:extLst>
              <a:ext uri="{FF2B5EF4-FFF2-40B4-BE49-F238E27FC236}">
                <a16:creationId xmlns:a16="http://schemas.microsoft.com/office/drawing/2014/main" id="{940CC933-2083-574B-A0A6-8DCD6871F337}"/>
              </a:ext>
            </a:extLst>
          </p:cNvPr>
          <p:cNvSpPr txBox="1"/>
          <p:nvPr/>
        </p:nvSpPr>
        <p:spPr>
          <a:xfrm>
            <a:off x="299161" y="2727188"/>
            <a:ext cx="10079750" cy="646331"/>
          </a:xfrm>
          <a:prstGeom prst="rect">
            <a:avLst/>
          </a:prstGeom>
          <a:noFill/>
        </p:spPr>
        <p:txBody>
          <a:bodyPr wrap="square" rtlCol="0">
            <a:spAutoFit/>
          </a:bodyPr>
          <a:lstStyle/>
          <a:p>
            <a:r>
              <a:rPr lang="en-US" altLang="zh-CN" dirty="0"/>
              <a:t>We used two ways to compare, one is scaling all the data and then </a:t>
            </a:r>
            <a:r>
              <a:rPr lang="en-US" altLang="zh-CN" dirty="0" err="1"/>
              <a:t>splitted</a:t>
            </a:r>
            <a:r>
              <a:rPr lang="en-US" altLang="zh-CN" dirty="0"/>
              <a:t> into train/test data sets, the other is only normalizing training data set and leaving the test set.</a:t>
            </a:r>
          </a:p>
        </p:txBody>
      </p:sp>
      <p:sp>
        <p:nvSpPr>
          <p:cNvPr id="15" name="文本占位符 1">
            <a:extLst>
              <a:ext uri="{FF2B5EF4-FFF2-40B4-BE49-F238E27FC236}">
                <a16:creationId xmlns:a16="http://schemas.microsoft.com/office/drawing/2014/main" id="{556955C4-BFFC-D344-B76B-EDC31DABD002}"/>
              </a:ext>
            </a:extLst>
          </p:cNvPr>
          <p:cNvSpPr>
            <a:spLocks noGrp="1"/>
          </p:cNvSpPr>
          <p:nvPr>
            <p:ph type="body" sz="quarter" idx="10"/>
          </p:nvPr>
        </p:nvSpPr>
        <p:spPr>
          <a:xfrm>
            <a:off x="8254006" y="6007114"/>
            <a:ext cx="3303395" cy="389467"/>
          </a:xfrm>
        </p:spPr>
        <p:txBody>
          <a:bodyPr/>
          <a:lstStyle/>
          <a:p>
            <a:pPr algn="r"/>
            <a:r>
              <a:rPr kumimoji="1" lang="en-US" altLang="zh-CN" dirty="0"/>
              <a:t>PART</a:t>
            </a:r>
            <a:r>
              <a:rPr kumimoji="1" lang="zh-CN" altLang="en-US" dirty="0"/>
              <a:t> </a:t>
            </a:r>
            <a:r>
              <a:rPr kumimoji="1" lang="en-US" altLang="zh-CN" dirty="0"/>
              <a:t>FOUR</a:t>
            </a:r>
            <a:r>
              <a:rPr kumimoji="1" lang="zh-CN" altLang="en-US" dirty="0"/>
              <a:t> </a:t>
            </a:r>
          </a:p>
        </p:txBody>
      </p:sp>
      <p:pic>
        <p:nvPicPr>
          <p:cNvPr id="16" name="Content Placeholder 3">
            <a:extLst>
              <a:ext uri="{FF2B5EF4-FFF2-40B4-BE49-F238E27FC236}">
                <a16:creationId xmlns:a16="http://schemas.microsoft.com/office/drawing/2014/main" id="{24621DC0-F6DF-4023-800B-61451C1F51C4}"/>
              </a:ext>
            </a:extLst>
          </p:cNvPr>
          <p:cNvPicPr>
            <a:picLocks noChangeAspect="1"/>
          </p:cNvPicPr>
          <p:nvPr/>
        </p:nvPicPr>
        <p:blipFill rotWithShape="1">
          <a:blip r:embed="rId2"/>
          <a:srcRect l="3815" t="3965"/>
          <a:stretch/>
        </p:blipFill>
        <p:spPr>
          <a:xfrm>
            <a:off x="3737142" y="3665816"/>
            <a:ext cx="2977544" cy="2049001"/>
          </a:xfrm>
          <a:prstGeom prst="rect">
            <a:avLst/>
          </a:prstGeom>
        </p:spPr>
      </p:pic>
      <p:grpSp>
        <p:nvGrpSpPr>
          <p:cNvPr id="8" name="组 2">
            <a:extLst>
              <a:ext uri="{FF2B5EF4-FFF2-40B4-BE49-F238E27FC236}">
                <a16:creationId xmlns:a16="http://schemas.microsoft.com/office/drawing/2014/main" id="{71BD3B74-381A-164E-833A-F8A207D58707}"/>
              </a:ext>
            </a:extLst>
          </p:cNvPr>
          <p:cNvGrpSpPr/>
          <p:nvPr/>
        </p:nvGrpSpPr>
        <p:grpSpPr>
          <a:xfrm>
            <a:off x="299161" y="193690"/>
            <a:ext cx="8910543" cy="796703"/>
            <a:chOff x="910794" y="4967546"/>
            <a:chExt cx="3595849" cy="661345"/>
          </a:xfrm>
        </p:grpSpPr>
        <p:grpSp>
          <p:nvGrpSpPr>
            <p:cNvPr id="9" name="组合 10">
              <a:extLst>
                <a:ext uri="{FF2B5EF4-FFF2-40B4-BE49-F238E27FC236}">
                  <a16:creationId xmlns:a16="http://schemas.microsoft.com/office/drawing/2014/main" id="{5CE77E8C-C7DD-054F-A26C-7AE7B873CFF4}"/>
                </a:ext>
              </a:extLst>
            </p:cNvPr>
            <p:cNvGrpSpPr/>
            <p:nvPr/>
          </p:nvGrpSpPr>
          <p:grpSpPr>
            <a:xfrm>
              <a:off x="910794" y="4967546"/>
              <a:ext cx="2300757" cy="509896"/>
              <a:chOff x="888096" y="1000203"/>
              <a:chExt cx="4259825" cy="944066"/>
            </a:xfrm>
          </p:grpSpPr>
          <p:sp>
            <p:nvSpPr>
              <p:cNvPr id="11" name="矩形 10">
                <a:extLst>
                  <a:ext uri="{FF2B5EF4-FFF2-40B4-BE49-F238E27FC236}">
                    <a16:creationId xmlns:a16="http://schemas.microsoft.com/office/drawing/2014/main" id="{59964D36-5071-7948-BE5B-E213568637C4}"/>
                  </a:ext>
                </a:extLst>
              </p:cNvPr>
              <p:cNvSpPr/>
              <p:nvPr/>
            </p:nvSpPr>
            <p:spPr>
              <a:xfrm>
                <a:off x="911225" y="1045634"/>
                <a:ext cx="4199467"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2" name="椭圆 11">
                <a:extLst>
                  <a:ext uri="{FF2B5EF4-FFF2-40B4-BE49-F238E27FC236}">
                    <a16:creationId xmlns:a16="http://schemas.microsoft.com/office/drawing/2014/main" id="{F5BABCB6-F732-CF4F-9976-639A9C1D0551}"/>
                  </a:ext>
                </a:extLst>
              </p:cNvPr>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3" name="椭圆 12">
                <a:extLst>
                  <a:ext uri="{FF2B5EF4-FFF2-40B4-BE49-F238E27FC236}">
                    <a16:creationId xmlns:a16="http://schemas.microsoft.com/office/drawing/2014/main" id="{0A956E26-641A-DF48-A5EB-92FE929A29F9}"/>
                  </a:ext>
                </a:extLst>
              </p:cNvPr>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4" name="椭圆 13">
                <a:extLst>
                  <a:ext uri="{FF2B5EF4-FFF2-40B4-BE49-F238E27FC236}">
                    <a16:creationId xmlns:a16="http://schemas.microsoft.com/office/drawing/2014/main" id="{831F535D-57DE-1D48-9353-C6EFD3B51B55}"/>
                  </a:ext>
                </a:extLst>
              </p:cNvPr>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7" name="椭圆 16">
                <a:extLst>
                  <a:ext uri="{FF2B5EF4-FFF2-40B4-BE49-F238E27FC236}">
                    <a16:creationId xmlns:a16="http://schemas.microsoft.com/office/drawing/2014/main" id="{4BCA9E85-DDEE-1047-8C0B-0033BAC06367}"/>
                  </a:ext>
                </a:extLst>
              </p:cNvPr>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10" name="矩形 9">
              <a:extLst>
                <a:ext uri="{FF2B5EF4-FFF2-40B4-BE49-F238E27FC236}">
                  <a16:creationId xmlns:a16="http://schemas.microsoft.com/office/drawing/2014/main" id="{B931E6F7-0B38-4647-B662-E84F9B7A1423}"/>
                </a:ext>
              </a:extLst>
            </p:cNvPr>
            <p:cNvSpPr/>
            <p:nvPr/>
          </p:nvSpPr>
          <p:spPr>
            <a:xfrm>
              <a:off x="949682" y="5036065"/>
              <a:ext cx="3556961" cy="592826"/>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B) W</a:t>
              </a:r>
              <a:r>
                <a:rPr lang="en-US" altLang="zh-CN" sz="2400" b="1" dirty="0"/>
                <a:t>hether to Normalize Test Data</a:t>
              </a:r>
              <a:endParaRPr lang="zh-CN" altLang="en-US" sz="2400" b="1" dirty="0">
                <a:latin typeface="Times New Roman" panose="02020603050405020304" pitchFamily="18" charset="0"/>
                <a:cs typeface="Times New Roman" panose="02020603050405020304" pitchFamily="18" charset="0"/>
              </a:endParaRPr>
            </a:p>
            <a:p>
              <a:endParaRPr lang="zh-CN" altLang="en-US" sz="2400" b="1" dirty="0">
                <a:solidFill>
                  <a:srgbClr val="000000"/>
                </a:solidFill>
                <a:latin typeface="Segoe UI"/>
                <a:ea typeface="微软雅黑"/>
              </a:endParaRPr>
            </a:p>
          </p:txBody>
        </p:sp>
      </p:grpSp>
    </p:spTree>
    <p:extLst>
      <p:ext uri="{BB962C8B-B14F-4D97-AF65-F5344CB8AC3E}">
        <p14:creationId xmlns:p14="http://schemas.microsoft.com/office/powerpoint/2010/main" val="2823078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EDB67A1C-6E76-F345-9E0D-6A468592915C}"/>
              </a:ext>
            </a:extLst>
          </p:cNvPr>
          <p:cNvSpPr txBox="1"/>
          <p:nvPr/>
        </p:nvSpPr>
        <p:spPr>
          <a:xfrm>
            <a:off x="75414" y="176456"/>
            <a:ext cx="1219200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B) Comparison with Normalize both train and test data set after splitting and rotation  </a:t>
            </a:r>
            <a:endParaRPr lang="zh-CN" altLang="en-US" sz="2400" b="1"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E5178663-E170-F741-82D0-40DFC67E8250}"/>
              </a:ext>
            </a:extLst>
          </p:cNvPr>
          <p:cNvSpPr txBox="1"/>
          <p:nvPr/>
        </p:nvSpPr>
        <p:spPr>
          <a:xfrm>
            <a:off x="573242" y="946688"/>
            <a:ext cx="5355997" cy="369332"/>
          </a:xfrm>
          <a:prstGeom prst="rect">
            <a:avLst/>
          </a:prstGeom>
          <a:noFill/>
        </p:spPr>
        <p:txBody>
          <a:bodyPr wrap="square" rtlCol="0">
            <a:spAutoFit/>
          </a:bodyPr>
          <a:lstStyle/>
          <a:p>
            <a:r>
              <a:rPr lang="en-US" altLang="zh-CN" dirty="0"/>
              <a:t>Normalize Test data                                            </a:t>
            </a:r>
            <a:endParaRPr lang="zh-CN" altLang="en-US" dirty="0"/>
          </a:p>
        </p:txBody>
      </p:sp>
      <p:sp>
        <p:nvSpPr>
          <p:cNvPr id="20" name="文本框 19">
            <a:extLst>
              <a:ext uri="{FF2B5EF4-FFF2-40B4-BE49-F238E27FC236}">
                <a16:creationId xmlns:a16="http://schemas.microsoft.com/office/drawing/2014/main" id="{C7B4F1CD-C65D-F94B-8036-40541335D6BC}"/>
              </a:ext>
            </a:extLst>
          </p:cNvPr>
          <p:cNvSpPr txBox="1"/>
          <p:nvPr/>
        </p:nvSpPr>
        <p:spPr>
          <a:xfrm>
            <a:off x="773720" y="1517774"/>
            <a:ext cx="3378756" cy="369332"/>
          </a:xfrm>
          <a:prstGeom prst="rect">
            <a:avLst/>
          </a:prstGeom>
          <a:noFill/>
        </p:spPr>
        <p:txBody>
          <a:bodyPr wrap="square" rtlCol="0">
            <a:spAutoFit/>
          </a:bodyPr>
          <a:lstStyle/>
          <a:p>
            <a:r>
              <a:rPr lang="en-US" altLang="zh-CN" dirty="0"/>
              <a:t>Clockwise +10 Acc : 72.5%</a:t>
            </a:r>
            <a:endParaRPr lang="zh-CN" altLang="en-US" dirty="0"/>
          </a:p>
        </p:txBody>
      </p:sp>
      <p:sp>
        <p:nvSpPr>
          <p:cNvPr id="22" name="文本框 21">
            <a:extLst>
              <a:ext uri="{FF2B5EF4-FFF2-40B4-BE49-F238E27FC236}">
                <a16:creationId xmlns:a16="http://schemas.microsoft.com/office/drawing/2014/main" id="{5C4DAE47-2F1B-C04A-8124-7A17D1DE5DF2}"/>
              </a:ext>
            </a:extLst>
          </p:cNvPr>
          <p:cNvSpPr txBox="1"/>
          <p:nvPr/>
        </p:nvSpPr>
        <p:spPr>
          <a:xfrm>
            <a:off x="740003" y="4183322"/>
            <a:ext cx="3945587" cy="369332"/>
          </a:xfrm>
          <a:prstGeom prst="rect">
            <a:avLst/>
          </a:prstGeom>
          <a:noFill/>
        </p:spPr>
        <p:txBody>
          <a:bodyPr wrap="square" rtlCol="0">
            <a:spAutoFit/>
          </a:bodyPr>
          <a:lstStyle/>
          <a:p>
            <a:r>
              <a:rPr lang="en-US" altLang="zh-CN" dirty="0"/>
              <a:t>Anti-clockwise -10 Acc : 77.5%</a:t>
            </a:r>
            <a:endParaRPr lang="zh-CN" altLang="en-US" dirty="0"/>
          </a:p>
        </p:txBody>
      </p:sp>
      <p:sp>
        <p:nvSpPr>
          <p:cNvPr id="14" name="文本占位符 1">
            <a:extLst>
              <a:ext uri="{FF2B5EF4-FFF2-40B4-BE49-F238E27FC236}">
                <a16:creationId xmlns:a16="http://schemas.microsoft.com/office/drawing/2014/main" id="{1EDF496E-7BE5-1646-8CF4-A837066ED1FD}"/>
              </a:ext>
            </a:extLst>
          </p:cNvPr>
          <p:cNvSpPr>
            <a:spLocks noGrp="1"/>
          </p:cNvSpPr>
          <p:nvPr>
            <p:ph type="body" sz="quarter" idx="10"/>
          </p:nvPr>
        </p:nvSpPr>
        <p:spPr>
          <a:xfrm>
            <a:off x="8660823" y="622096"/>
            <a:ext cx="3303395" cy="389467"/>
          </a:xfrm>
        </p:spPr>
        <p:txBody>
          <a:bodyPr/>
          <a:lstStyle/>
          <a:p>
            <a:pPr algn="r"/>
            <a:r>
              <a:rPr kumimoji="1" lang="en-US" altLang="zh-CN" dirty="0"/>
              <a:t>PART</a:t>
            </a:r>
            <a:r>
              <a:rPr kumimoji="1" lang="zh-CN" altLang="en-US" dirty="0"/>
              <a:t> </a:t>
            </a:r>
            <a:r>
              <a:rPr kumimoji="1" lang="en-US" altLang="zh-CN" dirty="0"/>
              <a:t>FOUR</a:t>
            </a:r>
            <a:r>
              <a:rPr kumimoji="1" lang="zh-CN" altLang="en-US" dirty="0"/>
              <a:t> </a:t>
            </a:r>
          </a:p>
        </p:txBody>
      </p:sp>
      <p:pic>
        <p:nvPicPr>
          <p:cNvPr id="15" name="Content Placeholder 3">
            <a:extLst>
              <a:ext uri="{FF2B5EF4-FFF2-40B4-BE49-F238E27FC236}">
                <a16:creationId xmlns:a16="http://schemas.microsoft.com/office/drawing/2014/main" id="{767C8F71-B8D7-47D5-9229-3A0B0492ADCC}"/>
              </a:ext>
            </a:extLst>
          </p:cNvPr>
          <p:cNvPicPr>
            <a:picLocks noChangeAspect="1"/>
          </p:cNvPicPr>
          <p:nvPr/>
        </p:nvPicPr>
        <p:blipFill rotWithShape="1">
          <a:blip r:embed="rId2"/>
          <a:srcRect t="45922" r="22856"/>
          <a:stretch/>
        </p:blipFill>
        <p:spPr>
          <a:xfrm>
            <a:off x="573242" y="1851630"/>
            <a:ext cx="5447949" cy="2156880"/>
          </a:xfrm>
          <a:prstGeom prst="rect">
            <a:avLst/>
          </a:prstGeom>
        </p:spPr>
      </p:pic>
      <p:pic>
        <p:nvPicPr>
          <p:cNvPr id="16" name="Content Placeholder 3">
            <a:extLst>
              <a:ext uri="{FF2B5EF4-FFF2-40B4-BE49-F238E27FC236}">
                <a16:creationId xmlns:a16="http://schemas.microsoft.com/office/drawing/2014/main" id="{BC9419E0-A77F-443E-BB3D-F6252B1C7724}"/>
              </a:ext>
            </a:extLst>
          </p:cNvPr>
          <p:cNvPicPr>
            <a:picLocks noChangeAspect="1"/>
          </p:cNvPicPr>
          <p:nvPr/>
        </p:nvPicPr>
        <p:blipFill rotWithShape="1">
          <a:blip r:embed="rId3"/>
          <a:srcRect t="47832" r="31388"/>
          <a:stretch/>
        </p:blipFill>
        <p:spPr>
          <a:xfrm>
            <a:off x="573243" y="4552654"/>
            <a:ext cx="5447949" cy="2269981"/>
          </a:xfrm>
          <a:prstGeom prst="rect">
            <a:avLst/>
          </a:prstGeom>
        </p:spPr>
      </p:pic>
      <p:sp>
        <p:nvSpPr>
          <p:cNvPr id="17" name="文本框 18">
            <a:extLst>
              <a:ext uri="{FF2B5EF4-FFF2-40B4-BE49-F238E27FC236}">
                <a16:creationId xmlns:a16="http://schemas.microsoft.com/office/drawing/2014/main" id="{4352F691-AA09-4267-ABA7-AD5F56A6DBF0}"/>
              </a:ext>
            </a:extLst>
          </p:cNvPr>
          <p:cNvSpPr txBox="1"/>
          <p:nvPr/>
        </p:nvSpPr>
        <p:spPr>
          <a:xfrm>
            <a:off x="6688030" y="960277"/>
            <a:ext cx="5355997" cy="369332"/>
          </a:xfrm>
          <a:prstGeom prst="rect">
            <a:avLst/>
          </a:prstGeom>
          <a:noFill/>
        </p:spPr>
        <p:txBody>
          <a:bodyPr wrap="square" rtlCol="0">
            <a:spAutoFit/>
          </a:bodyPr>
          <a:lstStyle/>
          <a:p>
            <a:r>
              <a:rPr lang="en-US" altLang="zh-CN" dirty="0"/>
              <a:t>Not Normalize Test data                                            </a:t>
            </a:r>
            <a:endParaRPr lang="zh-CN" altLang="en-US" dirty="0"/>
          </a:p>
        </p:txBody>
      </p:sp>
      <p:sp>
        <p:nvSpPr>
          <p:cNvPr id="30" name="文本框 19">
            <a:extLst>
              <a:ext uri="{FF2B5EF4-FFF2-40B4-BE49-F238E27FC236}">
                <a16:creationId xmlns:a16="http://schemas.microsoft.com/office/drawing/2014/main" id="{C60E1164-E16A-48EA-A6E4-2F31A1A3163A}"/>
              </a:ext>
            </a:extLst>
          </p:cNvPr>
          <p:cNvSpPr txBox="1"/>
          <p:nvPr/>
        </p:nvSpPr>
        <p:spPr>
          <a:xfrm>
            <a:off x="6688030" y="1473056"/>
            <a:ext cx="3378756" cy="369332"/>
          </a:xfrm>
          <a:prstGeom prst="rect">
            <a:avLst/>
          </a:prstGeom>
          <a:noFill/>
        </p:spPr>
        <p:txBody>
          <a:bodyPr wrap="square" rtlCol="0">
            <a:spAutoFit/>
          </a:bodyPr>
          <a:lstStyle/>
          <a:p>
            <a:r>
              <a:rPr lang="en-US" altLang="zh-CN" dirty="0"/>
              <a:t>Clockwise +10 Acc : 85%</a:t>
            </a:r>
            <a:endParaRPr lang="zh-CN" altLang="en-US" dirty="0"/>
          </a:p>
        </p:txBody>
      </p:sp>
      <p:sp>
        <p:nvSpPr>
          <p:cNvPr id="31" name="文本框 21">
            <a:extLst>
              <a:ext uri="{FF2B5EF4-FFF2-40B4-BE49-F238E27FC236}">
                <a16:creationId xmlns:a16="http://schemas.microsoft.com/office/drawing/2014/main" id="{ABEC80AC-8974-4864-875A-1BF2F02DBCF1}"/>
              </a:ext>
            </a:extLst>
          </p:cNvPr>
          <p:cNvSpPr txBox="1"/>
          <p:nvPr/>
        </p:nvSpPr>
        <p:spPr>
          <a:xfrm>
            <a:off x="6688030" y="4183322"/>
            <a:ext cx="3945587" cy="369332"/>
          </a:xfrm>
          <a:prstGeom prst="rect">
            <a:avLst/>
          </a:prstGeom>
          <a:noFill/>
        </p:spPr>
        <p:txBody>
          <a:bodyPr wrap="square" rtlCol="0">
            <a:spAutoFit/>
          </a:bodyPr>
          <a:lstStyle/>
          <a:p>
            <a:r>
              <a:rPr lang="en-US" altLang="zh-CN" dirty="0"/>
              <a:t>Anti-clockwise -10 Acc : 83%</a:t>
            </a:r>
            <a:endParaRPr lang="zh-CN" altLang="en-US" dirty="0"/>
          </a:p>
        </p:txBody>
      </p:sp>
      <p:pic>
        <p:nvPicPr>
          <p:cNvPr id="32" name="Content Placeholder 3">
            <a:extLst>
              <a:ext uri="{FF2B5EF4-FFF2-40B4-BE49-F238E27FC236}">
                <a16:creationId xmlns:a16="http://schemas.microsoft.com/office/drawing/2014/main" id="{877FF49A-96FD-454D-BE3C-427246F3FCFE}"/>
              </a:ext>
            </a:extLst>
          </p:cNvPr>
          <p:cNvPicPr>
            <a:picLocks noChangeAspect="1"/>
          </p:cNvPicPr>
          <p:nvPr/>
        </p:nvPicPr>
        <p:blipFill rotWithShape="1">
          <a:blip r:embed="rId4"/>
          <a:srcRect t="51016" r="36638"/>
          <a:stretch/>
        </p:blipFill>
        <p:spPr>
          <a:xfrm>
            <a:off x="6691008" y="1851630"/>
            <a:ext cx="4927750" cy="2249030"/>
          </a:xfrm>
          <a:prstGeom prst="rect">
            <a:avLst/>
          </a:prstGeom>
        </p:spPr>
      </p:pic>
      <p:pic>
        <p:nvPicPr>
          <p:cNvPr id="33" name="Content Placeholder 3">
            <a:extLst>
              <a:ext uri="{FF2B5EF4-FFF2-40B4-BE49-F238E27FC236}">
                <a16:creationId xmlns:a16="http://schemas.microsoft.com/office/drawing/2014/main" id="{FABE2082-2AFB-41B1-9CFD-923BBFD04325}"/>
              </a:ext>
            </a:extLst>
          </p:cNvPr>
          <p:cNvPicPr>
            <a:picLocks noChangeAspect="1"/>
          </p:cNvPicPr>
          <p:nvPr/>
        </p:nvPicPr>
        <p:blipFill rotWithShape="1">
          <a:blip r:embed="rId5"/>
          <a:srcRect t="54201" r="31339"/>
          <a:stretch/>
        </p:blipFill>
        <p:spPr>
          <a:xfrm>
            <a:off x="6691008" y="4606388"/>
            <a:ext cx="4927750" cy="2075156"/>
          </a:xfrm>
          <a:prstGeom prst="rect">
            <a:avLst/>
          </a:prstGeom>
        </p:spPr>
      </p:pic>
    </p:spTree>
    <p:extLst>
      <p:ext uri="{BB962C8B-B14F-4D97-AF65-F5344CB8AC3E}">
        <p14:creationId xmlns:p14="http://schemas.microsoft.com/office/powerpoint/2010/main" val="2278933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a:extLst>
              <a:ext uri="{FF2B5EF4-FFF2-40B4-BE49-F238E27FC236}">
                <a16:creationId xmlns:a16="http://schemas.microsoft.com/office/drawing/2014/main" id="{D9181FEF-4962-CE4A-9E49-C698E3681CC3}"/>
              </a:ext>
            </a:extLst>
          </p:cNvPr>
          <p:cNvSpPr txBox="1"/>
          <p:nvPr/>
        </p:nvSpPr>
        <p:spPr>
          <a:xfrm>
            <a:off x="348413" y="4532733"/>
            <a:ext cx="11774457" cy="1754326"/>
          </a:xfrm>
          <a:prstGeom prst="rect">
            <a:avLst/>
          </a:prstGeom>
          <a:noFill/>
        </p:spPr>
        <p:txBody>
          <a:bodyPr wrap="square" rtlCol="0">
            <a:spAutoFit/>
          </a:bodyPr>
          <a:lstStyle/>
          <a:p>
            <a:r>
              <a:rPr lang="en-US" altLang="zh-CN" dirty="0"/>
              <a:t>It turns out accuracy of only normalizing training data is higher than the normalizing the whole data.</a:t>
            </a:r>
          </a:p>
          <a:p>
            <a:endParaRPr lang="en-US" altLang="zh-CN" dirty="0"/>
          </a:p>
          <a:p>
            <a:r>
              <a:rPr lang="en-US" altLang="zh-CN" dirty="0"/>
              <a:t>We have an assumption that the unnormalized test using training parameters can do well in MSE scores because sampling errors may negatively bias the predictions. And if we are not trying to produce a generalized predictive model but are instead trying to understand the underlying mathematical structure of the given data set then splitting the data after normalization is reasonably safe.</a:t>
            </a:r>
          </a:p>
        </p:txBody>
      </p:sp>
      <p:sp>
        <p:nvSpPr>
          <p:cNvPr id="10" name="文本占位符 1">
            <a:extLst>
              <a:ext uri="{FF2B5EF4-FFF2-40B4-BE49-F238E27FC236}">
                <a16:creationId xmlns:a16="http://schemas.microsoft.com/office/drawing/2014/main" id="{969337A2-1180-1447-81EF-5E2EB605969F}"/>
              </a:ext>
            </a:extLst>
          </p:cNvPr>
          <p:cNvSpPr>
            <a:spLocks noGrp="1"/>
          </p:cNvSpPr>
          <p:nvPr>
            <p:ph type="body" sz="quarter" idx="10"/>
          </p:nvPr>
        </p:nvSpPr>
        <p:spPr>
          <a:xfrm>
            <a:off x="265304" y="220133"/>
            <a:ext cx="3303395" cy="389467"/>
          </a:xfrm>
        </p:spPr>
        <p:txBody>
          <a:bodyPr/>
          <a:lstStyle/>
          <a:p>
            <a:r>
              <a:rPr kumimoji="1" lang="en-US" altLang="zh-CN" dirty="0"/>
              <a:t> Analysis </a:t>
            </a:r>
            <a:endParaRPr kumimoji="1" lang="zh-CN" altLang="en-US" dirty="0"/>
          </a:p>
        </p:txBody>
      </p:sp>
      <p:pic>
        <p:nvPicPr>
          <p:cNvPr id="6" name="Content Placeholder 3">
            <a:extLst>
              <a:ext uri="{FF2B5EF4-FFF2-40B4-BE49-F238E27FC236}">
                <a16:creationId xmlns:a16="http://schemas.microsoft.com/office/drawing/2014/main" id="{6A1A58C4-89AD-43ED-BAAB-6628230BD034}"/>
              </a:ext>
            </a:extLst>
          </p:cNvPr>
          <p:cNvPicPr>
            <a:picLocks noChangeAspect="1"/>
          </p:cNvPicPr>
          <p:nvPr/>
        </p:nvPicPr>
        <p:blipFill>
          <a:blip r:embed="rId2"/>
          <a:stretch>
            <a:fillRect/>
          </a:stretch>
        </p:blipFill>
        <p:spPr>
          <a:xfrm>
            <a:off x="0" y="999116"/>
            <a:ext cx="5206045" cy="3297947"/>
          </a:xfrm>
          <a:prstGeom prst="rect">
            <a:avLst/>
          </a:prstGeom>
        </p:spPr>
      </p:pic>
      <p:pic>
        <p:nvPicPr>
          <p:cNvPr id="7" name="Content Placeholder 3">
            <a:extLst>
              <a:ext uri="{FF2B5EF4-FFF2-40B4-BE49-F238E27FC236}">
                <a16:creationId xmlns:a16="http://schemas.microsoft.com/office/drawing/2014/main" id="{A170E983-6DFD-4D14-BD0A-086D2749B082}"/>
              </a:ext>
            </a:extLst>
          </p:cNvPr>
          <p:cNvPicPr>
            <a:picLocks noChangeAspect="1"/>
          </p:cNvPicPr>
          <p:nvPr/>
        </p:nvPicPr>
        <p:blipFill>
          <a:blip r:embed="rId3"/>
          <a:stretch>
            <a:fillRect/>
          </a:stretch>
        </p:blipFill>
        <p:spPr>
          <a:xfrm>
            <a:off x="5958349" y="772821"/>
            <a:ext cx="5631322" cy="3759912"/>
          </a:xfrm>
          <a:prstGeom prst="rect">
            <a:avLst/>
          </a:prstGeom>
        </p:spPr>
      </p:pic>
      <p:sp>
        <p:nvSpPr>
          <p:cNvPr id="8" name="文本框 18">
            <a:extLst>
              <a:ext uri="{FF2B5EF4-FFF2-40B4-BE49-F238E27FC236}">
                <a16:creationId xmlns:a16="http://schemas.microsoft.com/office/drawing/2014/main" id="{6C1065E8-DEBD-4A09-A256-8F36A5BE72F2}"/>
              </a:ext>
            </a:extLst>
          </p:cNvPr>
          <p:cNvSpPr txBox="1"/>
          <p:nvPr/>
        </p:nvSpPr>
        <p:spPr>
          <a:xfrm>
            <a:off x="602329" y="660604"/>
            <a:ext cx="5355997" cy="369332"/>
          </a:xfrm>
          <a:prstGeom prst="rect">
            <a:avLst/>
          </a:prstGeom>
          <a:noFill/>
        </p:spPr>
        <p:txBody>
          <a:bodyPr wrap="square" rtlCol="0">
            <a:spAutoFit/>
          </a:bodyPr>
          <a:lstStyle/>
          <a:p>
            <a:r>
              <a:rPr lang="en-US" altLang="zh-CN" dirty="0"/>
              <a:t>Normalize Test data                                            </a:t>
            </a:r>
            <a:endParaRPr lang="zh-CN" altLang="en-US" dirty="0"/>
          </a:p>
        </p:txBody>
      </p:sp>
      <p:sp>
        <p:nvSpPr>
          <p:cNvPr id="9" name="文本框 18">
            <a:extLst>
              <a:ext uri="{FF2B5EF4-FFF2-40B4-BE49-F238E27FC236}">
                <a16:creationId xmlns:a16="http://schemas.microsoft.com/office/drawing/2014/main" id="{9F99BA2B-44A8-422B-9735-21908990F704}"/>
              </a:ext>
            </a:extLst>
          </p:cNvPr>
          <p:cNvSpPr txBox="1"/>
          <p:nvPr/>
        </p:nvSpPr>
        <p:spPr>
          <a:xfrm>
            <a:off x="6500273" y="552861"/>
            <a:ext cx="5355997" cy="369332"/>
          </a:xfrm>
          <a:prstGeom prst="rect">
            <a:avLst/>
          </a:prstGeom>
          <a:noFill/>
        </p:spPr>
        <p:txBody>
          <a:bodyPr wrap="square" rtlCol="0">
            <a:spAutoFit/>
          </a:bodyPr>
          <a:lstStyle/>
          <a:p>
            <a:r>
              <a:rPr lang="en-US" altLang="zh-CN" dirty="0"/>
              <a:t>Not Normalize Test data                                            </a:t>
            </a:r>
            <a:endParaRPr lang="zh-CN" altLang="en-US" dirty="0"/>
          </a:p>
        </p:txBody>
      </p:sp>
      <p:sp>
        <p:nvSpPr>
          <p:cNvPr id="11" name="文本占位符 1">
            <a:extLst>
              <a:ext uri="{FF2B5EF4-FFF2-40B4-BE49-F238E27FC236}">
                <a16:creationId xmlns:a16="http://schemas.microsoft.com/office/drawing/2014/main" id="{B81E6DBD-0B82-BF46-906F-AA498D7557A2}"/>
              </a:ext>
            </a:extLst>
          </p:cNvPr>
          <p:cNvSpPr txBox="1">
            <a:spLocks/>
          </p:cNvSpPr>
          <p:nvPr/>
        </p:nvSpPr>
        <p:spPr>
          <a:xfrm>
            <a:off x="8888605" y="273374"/>
            <a:ext cx="3303395"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kumimoji="1" lang="en-US" altLang="zh-CN" dirty="0"/>
              <a:t>PART</a:t>
            </a:r>
            <a:r>
              <a:rPr kumimoji="1" lang="zh-CN" altLang="en-US" dirty="0"/>
              <a:t> </a:t>
            </a:r>
            <a:r>
              <a:rPr kumimoji="1" lang="en-US" altLang="zh-CN" dirty="0"/>
              <a:t>FOUR</a:t>
            </a:r>
            <a:r>
              <a:rPr kumimoji="1" lang="zh-CN" altLang="en-US" dirty="0"/>
              <a:t> </a:t>
            </a:r>
          </a:p>
        </p:txBody>
      </p:sp>
    </p:spTree>
    <p:extLst>
      <p:ext uri="{BB962C8B-B14F-4D97-AF65-F5344CB8AC3E}">
        <p14:creationId xmlns:p14="http://schemas.microsoft.com/office/powerpoint/2010/main" val="1929419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40200A46-61E5-4F41-AA7F-93089786C26B}"/>
              </a:ext>
            </a:extLst>
          </p:cNvPr>
          <p:cNvSpPr txBox="1"/>
          <p:nvPr/>
        </p:nvSpPr>
        <p:spPr>
          <a:xfrm>
            <a:off x="292231" y="209323"/>
            <a:ext cx="1219200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 Improvements  </a:t>
            </a:r>
            <a:endParaRPr lang="zh-CN" altLang="en-US" sz="2400" b="1"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ACFF3C4A-4740-5F40-B225-F8086E1B35C6}"/>
              </a:ext>
            </a:extLst>
          </p:cNvPr>
          <p:cNvSpPr txBox="1"/>
          <p:nvPr/>
        </p:nvSpPr>
        <p:spPr>
          <a:xfrm>
            <a:off x="805503" y="1083875"/>
            <a:ext cx="6039050" cy="369332"/>
          </a:xfrm>
          <a:prstGeom prst="rect">
            <a:avLst/>
          </a:prstGeom>
          <a:noFill/>
        </p:spPr>
        <p:txBody>
          <a:bodyPr wrap="square" rtlCol="0">
            <a:spAutoFit/>
          </a:bodyPr>
          <a:lstStyle/>
          <a:p>
            <a:r>
              <a:rPr lang="en-US" altLang="zh-CN" dirty="0"/>
              <a:t>Acc on half scale</a:t>
            </a:r>
            <a:endParaRPr lang="zh-CN" altLang="en-US" dirty="0"/>
          </a:p>
        </p:txBody>
      </p:sp>
      <p:sp>
        <p:nvSpPr>
          <p:cNvPr id="20" name="文本框 19">
            <a:extLst>
              <a:ext uri="{FF2B5EF4-FFF2-40B4-BE49-F238E27FC236}">
                <a16:creationId xmlns:a16="http://schemas.microsoft.com/office/drawing/2014/main" id="{5CC625B5-376D-2C49-9479-06337AC34A1B}"/>
              </a:ext>
            </a:extLst>
          </p:cNvPr>
          <p:cNvSpPr txBox="1"/>
          <p:nvPr/>
        </p:nvSpPr>
        <p:spPr>
          <a:xfrm>
            <a:off x="689726" y="670988"/>
            <a:ext cx="6994689" cy="369332"/>
          </a:xfrm>
          <a:prstGeom prst="rect">
            <a:avLst/>
          </a:prstGeom>
          <a:noFill/>
        </p:spPr>
        <p:txBody>
          <a:bodyPr wrap="square" rtlCol="0">
            <a:spAutoFit/>
          </a:bodyPr>
          <a:lstStyle/>
          <a:p>
            <a:r>
              <a:rPr lang="en-US" altLang="zh-CN" dirty="0"/>
              <a:t>1) Enlarge zip scale</a:t>
            </a:r>
            <a:endParaRPr lang="zh-CN" altLang="en-US" dirty="0"/>
          </a:p>
        </p:txBody>
      </p:sp>
      <p:sp>
        <p:nvSpPr>
          <p:cNvPr id="22" name="文本框 21">
            <a:extLst>
              <a:ext uri="{FF2B5EF4-FFF2-40B4-BE49-F238E27FC236}">
                <a16:creationId xmlns:a16="http://schemas.microsoft.com/office/drawing/2014/main" id="{F48561F0-37B7-1843-9101-33B4678EE11A}"/>
              </a:ext>
            </a:extLst>
          </p:cNvPr>
          <p:cNvSpPr txBox="1"/>
          <p:nvPr/>
        </p:nvSpPr>
        <p:spPr>
          <a:xfrm>
            <a:off x="6658023" y="1125712"/>
            <a:ext cx="6267650" cy="369332"/>
          </a:xfrm>
          <a:prstGeom prst="rect">
            <a:avLst/>
          </a:prstGeom>
          <a:noFill/>
        </p:spPr>
        <p:txBody>
          <a:bodyPr wrap="square" rtlCol="0">
            <a:spAutoFit/>
          </a:bodyPr>
          <a:lstStyle/>
          <a:p>
            <a:r>
              <a:rPr lang="en-US" altLang="zh-CN" dirty="0"/>
              <a:t>Acc on 0.75 scale</a:t>
            </a:r>
            <a:endParaRPr lang="zh-CN" altLang="en-US" dirty="0"/>
          </a:p>
        </p:txBody>
      </p:sp>
      <p:sp>
        <p:nvSpPr>
          <p:cNvPr id="26" name="文本框 25">
            <a:extLst>
              <a:ext uri="{FF2B5EF4-FFF2-40B4-BE49-F238E27FC236}">
                <a16:creationId xmlns:a16="http://schemas.microsoft.com/office/drawing/2014/main" id="{A720E971-BBA2-AE4F-A3C6-6FE8B8F2275A}"/>
              </a:ext>
            </a:extLst>
          </p:cNvPr>
          <p:cNvSpPr txBox="1"/>
          <p:nvPr/>
        </p:nvSpPr>
        <p:spPr>
          <a:xfrm>
            <a:off x="842535" y="5323234"/>
            <a:ext cx="4383464" cy="369332"/>
          </a:xfrm>
          <a:prstGeom prst="rect">
            <a:avLst/>
          </a:prstGeom>
          <a:noFill/>
        </p:spPr>
        <p:txBody>
          <a:bodyPr wrap="square" rtlCol="0">
            <a:spAutoFit/>
          </a:bodyPr>
          <a:lstStyle/>
          <a:p>
            <a:r>
              <a:rPr lang="en-US" altLang="zh-CN" b="1" dirty="0"/>
              <a:t>We can see that the accuracy</a:t>
            </a:r>
            <a:endParaRPr lang="zh-CN" altLang="en-US" b="1" dirty="0"/>
          </a:p>
        </p:txBody>
      </p:sp>
      <p:pic>
        <p:nvPicPr>
          <p:cNvPr id="12" name="Content Placeholder 3">
            <a:extLst>
              <a:ext uri="{FF2B5EF4-FFF2-40B4-BE49-F238E27FC236}">
                <a16:creationId xmlns:a16="http://schemas.microsoft.com/office/drawing/2014/main" id="{6F26ADD0-21E8-484D-8CB6-EDD4A37BC36C}"/>
              </a:ext>
            </a:extLst>
          </p:cNvPr>
          <p:cNvPicPr>
            <a:picLocks noChangeAspect="1"/>
          </p:cNvPicPr>
          <p:nvPr/>
        </p:nvPicPr>
        <p:blipFill>
          <a:blip r:embed="rId2"/>
          <a:stretch>
            <a:fillRect/>
          </a:stretch>
        </p:blipFill>
        <p:spPr>
          <a:xfrm>
            <a:off x="566138" y="1472592"/>
            <a:ext cx="5313841" cy="1183273"/>
          </a:xfrm>
          <a:prstGeom prst="rect">
            <a:avLst/>
          </a:prstGeom>
        </p:spPr>
      </p:pic>
      <p:pic>
        <p:nvPicPr>
          <p:cNvPr id="13" name="Picture 12">
            <a:extLst>
              <a:ext uri="{FF2B5EF4-FFF2-40B4-BE49-F238E27FC236}">
                <a16:creationId xmlns:a16="http://schemas.microsoft.com/office/drawing/2014/main" id="{471EE50C-4891-4182-AFAD-832B40107B43}"/>
              </a:ext>
            </a:extLst>
          </p:cNvPr>
          <p:cNvPicPr>
            <a:picLocks noChangeAspect="1"/>
          </p:cNvPicPr>
          <p:nvPr/>
        </p:nvPicPr>
        <p:blipFill rotWithShape="1">
          <a:blip r:embed="rId3"/>
          <a:srcRect r="7975"/>
          <a:stretch/>
        </p:blipFill>
        <p:spPr>
          <a:xfrm>
            <a:off x="6658023" y="1459786"/>
            <a:ext cx="5222163" cy="1027974"/>
          </a:xfrm>
          <a:prstGeom prst="rect">
            <a:avLst/>
          </a:prstGeom>
        </p:spPr>
      </p:pic>
      <p:pic>
        <p:nvPicPr>
          <p:cNvPr id="14" name="Content Placeholder 3">
            <a:extLst>
              <a:ext uri="{FF2B5EF4-FFF2-40B4-BE49-F238E27FC236}">
                <a16:creationId xmlns:a16="http://schemas.microsoft.com/office/drawing/2014/main" id="{3A50401A-E9F1-4560-9736-0FA19F913A44}"/>
              </a:ext>
            </a:extLst>
          </p:cNvPr>
          <p:cNvPicPr>
            <a:picLocks noChangeAspect="1"/>
          </p:cNvPicPr>
          <p:nvPr/>
        </p:nvPicPr>
        <p:blipFill>
          <a:blip r:embed="rId4"/>
          <a:stretch>
            <a:fillRect/>
          </a:stretch>
        </p:blipFill>
        <p:spPr>
          <a:xfrm>
            <a:off x="453017" y="2538626"/>
            <a:ext cx="4429121" cy="3235499"/>
          </a:xfrm>
          <a:prstGeom prst="rect">
            <a:avLst/>
          </a:prstGeom>
        </p:spPr>
      </p:pic>
      <p:pic>
        <p:nvPicPr>
          <p:cNvPr id="15" name="Picture 14">
            <a:extLst>
              <a:ext uri="{FF2B5EF4-FFF2-40B4-BE49-F238E27FC236}">
                <a16:creationId xmlns:a16="http://schemas.microsoft.com/office/drawing/2014/main" id="{211E0726-76A5-4800-8B64-13D9C9F314C0}"/>
              </a:ext>
            </a:extLst>
          </p:cNvPr>
          <p:cNvPicPr>
            <a:picLocks noChangeAspect="1"/>
          </p:cNvPicPr>
          <p:nvPr/>
        </p:nvPicPr>
        <p:blipFill>
          <a:blip r:embed="rId5"/>
          <a:stretch>
            <a:fillRect/>
          </a:stretch>
        </p:blipFill>
        <p:spPr>
          <a:xfrm>
            <a:off x="6731514" y="2573152"/>
            <a:ext cx="4294159" cy="3270729"/>
          </a:xfrm>
          <a:prstGeom prst="rect">
            <a:avLst/>
          </a:prstGeom>
        </p:spPr>
      </p:pic>
      <p:sp>
        <p:nvSpPr>
          <p:cNvPr id="16" name="TextBox 15">
            <a:extLst>
              <a:ext uri="{FF2B5EF4-FFF2-40B4-BE49-F238E27FC236}">
                <a16:creationId xmlns:a16="http://schemas.microsoft.com/office/drawing/2014/main" id="{1D0415CD-B163-4D0E-AA88-4F0CB80C7A2C}"/>
              </a:ext>
            </a:extLst>
          </p:cNvPr>
          <p:cNvSpPr txBox="1"/>
          <p:nvPr/>
        </p:nvSpPr>
        <p:spPr>
          <a:xfrm>
            <a:off x="703897" y="5789918"/>
            <a:ext cx="9904809" cy="369332"/>
          </a:xfrm>
          <a:prstGeom prst="rect">
            <a:avLst/>
          </a:prstGeom>
          <a:noFill/>
        </p:spPr>
        <p:txBody>
          <a:bodyPr wrap="square" rtlCol="0">
            <a:spAutoFit/>
          </a:bodyPr>
          <a:lstStyle/>
          <a:p>
            <a:r>
              <a:rPr lang="en-US" altLang="zh-CN" dirty="0"/>
              <a:t>        Accuracy 88x104x88                                                              Accuracy132x156x132    </a:t>
            </a:r>
            <a:endParaRPr lang="zh-CN" altLang="en-US" dirty="0"/>
          </a:p>
        </p:txBody>
      </p:sp>
      <p:sp>
        <p:nvSpPr>
          <p:cNvPr id="17" name="文本占位符 1">
            <a:extLst>
              <a:ext uri="{FF2B5EF4-FFF2-40B4-BE49-F238E27FC236}">
                <a16:creationId xmlns:a16="http://schemas.microsoft.com/office/drawing/2014/main" id="{E01C9957-CB9B-0A4C-AFA6-95EAA42D6F60}"/>
              </a:ext>
            </a:extLst>
          </p:cNvPr>
          <p:cNvSpPr txBox="1">
            <a:spLocks/>
          </p:cNvSpPr>
          <p:nvPr/>
        </p:nvSpPr>
        <p:spPr>
          <a:xfrm>
            <a:off x="8888605" y="273374"/>
            <a:ext cx="3303395"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kumimoji="1" lang="en-US" altLang="zh-CN" dirty="0"/>
              <a:t>PART</a:t>
            </a:r>
            <a:r>
              <a:rPr kumimoji="1" lang="zh-CN" altLang="en-US" dirty="0"/>
              <a:t> </a:t>
            </a:r>
            <a:r>
              <a:rPr kumimoji="1" lang="en-US" altLang="zh-CN" dirty="0"/>
              <a:t>FOUR</a:t>
            </a:r>
            <a:r>
              <a:rPr kumimoji="1" lang="zh-CN" altLang="en-US" dirty="0"/>
              <a:t> </a:t>
            </a:r>
          </a:p>
        </p:txBody>
      </p:sp>
    </p:spTree>
    <p:extLst>
      <p:ext uri="{BB962C8B-B14F-4D97-AF65-F5344CB8AC3E}">
        <p14:creationId xmlns:p14="http://schemas.microsoft.com/office/powerpoint/2010/main" val="1452556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40200A46-61E5-4F41-AA7F-93089786C26B}"/>
              </a:ext>
            </a:extLst>
          </p:cNvPr>
          <p:cNvSpPr txBox="1"/>
          <p:nvPr/>
        </p:nvSpPr>
        <p:spPr>
          <a:xfrm>
            <a:off x="292231" y="209323"/>
            <a:ext cx="1219200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 Improvements  </a:t>
            </a:r>
            <a:endParaRPr lang="zh-CN" altLang="en-US" sz="2400" b="1"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5CC625B5-376D-2C49-9479-06337AC34A1B}"/>
              </a:ext>
            </a:extLst>
          </p:cNvPr>
          <p:cNvSpPr txBox="1"/>
          <p:nvPr/>
        </p:nvSpPr>
        <p:spPr>
          <a:xfrm>
            <a:off x="689726" y="670988"/>
            <a:ext cx="6994689" cy="369332"/>
          </a:xfrm>
          <a:prstGeom prst="rect">
            <a:avLst/>
          </a:prstGeom>
          <a:noFill/>
        </p:spPr>
        <p:txBody>
          <a:bodyPr wrap="square" rtlCol="0">
            <a:spAutoFit/>
          </a:bodyPr>
          <a:lstStyle/>
          <a:p>
            <a:r>
              <a:rPr lang="en-US" altLang="zh-CN" dirty="0"/>
              <a:t>2) Model Architecture</a:t>
            </a:r>
            <a:endParaRPr lang="zh-CN" altLang="en-US" dirty="0"/>
          </a:p>
        </p:txBody>
      </p:sp>
      <p:pic>
        <p:nvPicPr>
          <p:cNvPr id="4" name="Picture 3">
            <a:extLst>
              <a:ext uri="{FF2B5EF4-FFF2-40B4-BE49-F238E27FC236}">
                <a16:creationId xmlns:a16="http://schemas.microsoft.com/office/drawing/2014/main" id="{D7EC2BBA-74E1-4BD8-9415-1123E8385B05}"/>
              </a:ext>
            </a:extLst>
          </p:cNvPr>
          <p:cNvPicPr>
            <a:picLocks noChangeAspect="1"/>
          </p:cNvPicPr>
          <p:nvPr/>
        </p:nvPicPr>
        <p:blipFill>
          <a:blip r:embed="rId2"/>
          <a:stretch>
            <a:fillRect/>
          </a:stretch>
        </p:blipFill>
        <p:spPr>
          <a:xfrm>
            <a:off x="1338607" y="1263333"/>
            <a:ext cx="8760043" cy="4331333"/>
          </a:xfrm>
          <a:prstGeom prst="rect">
            <a:avLst/>
          </a:prstGeom>
        </p:spPr>
      </p:pic>
      <p:sp>
        <p:nvSpPr>
          <p:cNvPr id="5" name="文本占位符 1">
            <a:extLst>
              <a:ext uri="{FF2B5EF4-FFF2-40B4-BE49-F238E27FC236}">
                <a16:creationId xmlns:a16="http://schemas.microsoft.com/office/drawing/2014/main" id="{632B15F2-ABF3-7544-AE2B-96AB1AC45038}"/>
              </a:ext>
            </a:extLst>
          </p:cNvPr>
          <p:cNvSpPr txBox="1">
            <a:spLocks/>
          </p:cNvSpPr>
          <p:nvPr/>
        </p:nvSpPr>
        <p:spPr>
          <a:xfrm>
            <a:off x="8446952" y="271454"/>
            <a:ext cx="3303395"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kumimoji="1" lang="en-US" altLang="zh-CN" dirty="0"/>
              <a:t>PART</a:t>
            </a:r>
            <a:r>
              <a:rPr kumimoji="1" lang="zh-CN" altLang="en-US" dirty="0"/>
              <a:t> </a:t>
            </a:r>
            <a:r>
              <a:rPr kumimoji="1" lang="en-US" altLang="zh-CN" dirty="0"/>
              <a:t>FOUR</a:t>
            </a:r>
            <a:r>
              <a:rPr kumimoji="1" lang="zh-CN" altLang="en-US" dirty="0"/>
              <a:t> </a:t>
            </a:r>
          </a:p>
        </p:txBody>
      </p:sp>
    </p:spTree>
    <p:extLst>
      <p:ext uri="{BB962C8B-B14F-4D97-AF65-F5344CB8AC3E}">
        <p14:creationId xmlns:p14="http://schemas.microsoft.com/office/powerpoint/2010/main" val="878683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40200A46-61E5-4F41-AA7F-93089786C26B}"/>
              </a:ext>
            </a:extLst>
          </p:cNvPr>
          <p:cNvSpPr txBox="1"/>
          <p:nvPr/>
        </p:nvSpPr>
        <p:spPr>
          <a:xfrm>
            <a:off x="292231" y="209323"/>
            <a:ext cx="1219200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 Improvements  </a:t>
            </a:r>
            <a:endParaRPr lang="zh-CN" altLang="en-US" sz="2400" b="1"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5CC625B5-376D-2C49-9479-06337AC34A1B}"/>
              </a:ext>
            </a:extLst>
          </p:cNvPr>
          <p:cNvSpPr txBox="1"/>
          <p:nvPr/>
        </p:nvSpPr>
        <p:spPr>
          <a:xfrm>
            <a:off x="689726" y="670988"/>
            <a:ext cx="6994689" cy="369332"/>
          </a:xfrm>
          <a:prstGeom prst="rect">
            <a:avLst/>
          </a:prstGeom>
          <a:noFill/>
        </p:spPr>
        <p:txBody>
          <a:bodyPr wrap="square" rtlCol="0">
            <a:spAutoFit/>
          </a:bodyPr>
          <a:lstStyle/>
          <a:p>
            <a:r>
              <a:rPr lang="en-US" altLang="zh-CN" dirty="0"/>
              <a:t>2) Model Optimizer</a:t>
            </a:r>
            <a:endParaRPr lang="zh-CN" altLang="en-US" dirty="0"/>
          </a:p>
        </p:txBody>
      </p:sp>
      <p:pic>
        <p:nvPicPr>
          <p:cNvPr id="17" name="Content Placeholder 3">
            <a:extLst>
              <a:ext uri="{FF2B5EF4-FFF2-40B4-BE49-F238E27FC236}">
                <a16:creationId xmlns:a16="http://schemas.microsoft.com/office/drawing/2014/main" id="{69729AB9-91EC-400A-A5E9-B3B05EFCB634}"/>
              </a:ext>
            </a:extLst>
          </p:cNvPr>
          <p:cNvPicPr>
            <a:picLocks noChangeAspect="1"/>
          </p:cNvPicPr>
          <p:nvPr/>
        </p:nvPicPr>
        <p:blipFill>
          <a:blip r:embed="rId2"/>
          <a:stretch>
            <a:fillRect/>
          </a:stretch>
        </p:blipFill>
        <p:spPr>
          <a:xfrm>
            <a:off x="15685" y="1036501"/>
            <a:ext cx="11495298" cy="4007261"/>
          </a:xfrm>
          <a:prstGeom prst="rect">
            <a:avLst/>
          </a:prstGeom>
        </p:spPr>
      </p:pic>
      <p:pic>
        <p:nvPicPr>
          <p:cNvPr id="21" name="Picture 20">
            <a:extLst>
              <a:ext uri="{FF2B5EF4-FFF2-40B4-BE49-F238E27FC236}">
                <a16:creationId xmlns:a16="http://schemas.microsoft.com/office/drawing/2014/main" id="{530606FB-D491-456A-B08A-EB38E385EF4F}"/>
              </a:ext>
            </a:extLst>
          </p:cNvPr>
          <p:cNvPicPr>
            <a:picLocks noChangeAspect="1"/>
          </p:cNvPicPr>
          <p:nvPr/>
        </p:nvPicPr>
        <p:blipFill>
          <a:blip r:embed="rId3"/>
          <a:stretch>
            <a:fillRect/>
          </a:stretch>
        </p:blipFill>
        <p:spPr>
          <a:xfrm>
            <a:off x="15685" y="5086111"/>
            <a:ext cx="6911342" cy="1673258"/>
          </a:xfrm>
          <a:prstGeom prst="rect">
            <a:avLst/>
          </a:prstGeom>
        </p:spPr>
      </p:pic>
      <p:sp>
        <p:nvSpPr>
          <p:cNvPr id="2" name="Rectangle 1">
            <a:extLst>
              <a:ext uri="{FF2B5EF4-FFF2-40B4-BE49-F238E27FC236}">
                <a16:creationId xmlns:a16="http://schemas.microsoft.com/office/drawing/2014/main" id="{99F523FC-DC2E-48A0-BBD2-CF5597095863}"/>
              </a:ext>
            </a:extLst>
          </p:cNvPr>
          <p:cNvSpPr/>
          <p:nvPr/>
        </p:nvSpPr>
        <p:spPr>
          <a:xfrm>
            <a:off x="3805978" y="347821"/>
            <a:ext cx="7696296" cy="646331"/>
          </a:xfrm>
          <a:prstGeom prst="rect">
            <a:avLst/>
          </a:prstGeom>
        </p:spPr>
        <p:txBody>
          <a:bodyPr wrap="square">
            <a:spAutoFit/>
          </a:bodyPr>
          <a:lstStyle/>
          <a:p>
            <a:r>
              <a:rPr lang="en-US" altLang="zh-CN" b="1" dirty="0"/>
              <a:t>VGG-like convnet</a:t>
            </a:r>
            <a:br>
              <a:rPr lang="en-US" altLang="zh-CN" b="1" dirty="0"/>
            </a:br>
            <a:r>
              <a:rPr lang="en-US" altLang="zh-CN" b="1" dirty="0"/>
              <a:t>from</a:t>
            </a:r>
            <a:r>
              <a:rPr lang="en-US" altLang="zh-CN" dirty="0"/>
              <a:t> </a:t>
            </a:r>
            <a:r>
              <a:rPr lang="en-US" altLang="zh-CN" dirty="0" err="1"/>
              <a:t>keras.optimizers</a:t>
            </a:r>
            <a:r>
              <a:rPr lang="en-US" altLang="zh-CN" dirty="0"/>
              <a:t> </a:t>
            </a:r>
            <a:r>
              <a:rPr lang="en-US" altLang="zh-CN" b="1" dirty="0"/>
              <a:t>import</a:t>
            </a:r>
            <a:r>
              <a:rPr lang="en-US" altLang="zh-CN" dirty="0"/>
              <a:t> SGD </a:t>
            </a:r>
            <a:endParaRPr lang="zh-CN" altLang="en-US" dirty="0"/>
          </a:p>
        </p:txBody>
      </p:sp>
      <p:sp>
        <p:nvSpPr>
          <p:cNvPr id="7" name="文本占位符 1">
            <a:extLst>
              <a:ext uri="{FF2B5EF4-FFF2-40B4-BE49-F238E27FC236}">
                <a16:creationId xmlns:a16="http://schemas.microsoft.com/office/drawing/2014/main" id="{1E1EF7AA-28D1-F047-A277-E805227E8073}"/>
              </a:ext>
            </a:extLst>
          </p:cNvPr>
          <p:cNvSpPr txBox="1">
            <a:spLocks/>
          </p:cNvSpPr>
          <p:nvPr/>
        </p:nvSpPr>
        <p:spPr>
          <a:xfrm>
            <a:off x="8888605" y="273374"/>
            <a:ext cx="3303395"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kumimoji="1" lang="en-US" altLang="zh-CN" dirty="0"/>
              <a:t>PART</a:t>
            </a:r>
            <a:r>
              <a:rPr kumimoji="1" lang="zh-CN" altLang="en-US" dirty="0"/>
              <a:t> </a:t>
            </a:r>
            <a:r>
              <a:rPr kumimoji="1" lang="en-US" altLang="zh-CN" dirty="0"/>
              <a:t>FOUR</a:t>
            </a:r>
            <a:r>
              <a:rPr kumimoji="1" lang="zh-CN" altLang="en-US" dirty="0"/>
              <a:t> </a:t>
            </a:r>
          </a:p>
        </p:txBody>
      </p:sp>
    </p:spTree>
    <p:extLst>
      <p:ext uri="{BB962C8B-B14F-4D97-AF65-F5344CB8AC3E}">
        <p14:creationId xmlns:p14="http://schemas.microsoft.com/office/powerpoint/2010/main" val="2113524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40200A46-61E5-4F41-AA7F-93089786C26B}"/>
              </a:ext>
            </a:extLst>
          </p:cNvPr>
          <p:cNvSpPr txBox="1"/>
          <p:nvPr/>
        </p:nvSpPr>
        <p:spPr>
          <a:xfrm>
            <a:off x="292231" y="209323"/>
            <a:ext cx="1219200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 Improvements  </a:t>
            </a:r>
            <a:endParaRPr lang="zh-CN" altLang="en-US" sz="2400" b="1"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ACFF3C4A-4740-5F40-B225-F8086E1B35C6}"/>
              </a:ext>
            </a:extLst>
          </p:cNvPr>
          <p:cNvSpPr txBox="1"/>
          <p:nvPr/>
        </p:nvSpPr>
        <p:spPr>
          <a:xfrm>
            <a:off x="574590" y="899209"/>
            <a:ext cx="6039050" cy="369332"/>
          </a:xfrm>
          <a:prstGeom prst="rect">
            <a:avLst/>
          </a:prstGeom>
          <a:noFill/>
        </p:spPr>
        <p:txBody>
          <a:bodyPr wrap="square" rtlCol="0">
            <a:spAutoFit/>
          </a:bodyPr>
          <a:lstStyle/>
          <a:p>
            <a:r>
              <a:rPr lang="en-US" altLang="zh-CN" dirty="0"/>
              <a:t>Adding SGD</a:t>
            </a:r>
            <a:endParaRPr lang="zh-CN" altLang="en-US" dirty="0"/>
          </a:p>
        </p:txBody>
      </p:sp>
      <p:sp>
        <p:nvSpPr>
          <p:cNvPr id="22" name="文本框 21">
            <a:extLst>
              <a:ext uri="{FF2B5EF4-FFF2-40B4-BE49-F238E27FC236}">
                <a16:creationId xmlns:a16="http://schemas.microsoft.com/office/drawing/2014/main" id="{F48561F0-37B7-1843-9101-33B4678EE11A}"/>
              </a:ext>
            </a:extLst>
          </p:cNvPr>
          <p:cNvSpPr txBox="1"/>
          <p:nvPr/>
        </p:nvSpPr>
        <p:spPr>
          <a:xfrm>
            <a:off x="6658023" y="1125712"/>
            <a:ext cx="6267650" cy="369332"/>
          </a:xfrm>
          <a:prstGeom prst="rect">
            <a:avLst/>
          </a:prstGeom>
          <a:noFill/>
        </p:spPr>
        <p:txBody>
          <a:bodyPr wrap="square" rtlCol="0">
            <a:spAutoFit/>
          </a:bodyPr>
          <a:lstStyle/>
          <a:p>
            <a:r>
              <a:rPr lang="en-US" altLang="zh-CN" dirty="0"/>
              <a:t>Before add SGD</a:t>
            </a:r>
            <a:endParaRPr lang="zh-CN" altLang="en-US" dirty="0"/>
          </a:p>
        </p:txBody>
      </p:sp>
      <p:pic>
        <p:nvPicPr>
          <p:cNvPr id="13" name="Picture 12">
            <a:extLst>
              <a:ext uri="{FF2B5EF4-FFF2-40B4-BE49-F238E27FC236}">
                <a16:creationId xmlns:a16="http://schemas.microsoft.com/office/drawing/2014/main" id="{471EE50C-4891-4182-AFAD-832B40107B43}"/>
              </a:ext>
            </a:extLst>
          </p:cNvPr>
          <p:cNvPicPr>
            <a:picLocks noChangeAspect="1"/>
          </p:cNvPicPr>
          <p:nvPr/>
        </p:nvPicPr>
        <p:blipFill rotWithShape="1">
          <a:blip r:embed="rId2"/>
          <a:srcRect r="7975"/>
          <a:stretch/>
        </p:blipFill>
        <p:spPr>
          <a:xfrm>
            <a:off x="6315959" y="1406804"/>
            <a:ext cx="5564227" cy="1203584"/>
          </a:xfrm>
          <a:prstGeom prst="rect">
            <a:avLst/>
          </a:prstGeom>
        </p:spPr>
      </p:pic>
      <p:pic>
        <p:nvPicPr>
          <p:cNvPr id="15" name="Picture 14">
            <a:extLst>
              <a:ext uri="{FF2B5EF4-FFF2-40B4-BE49-F238E27FC236}">
                <a16:creationId xmlns:a16="http://schemas.microsoft.com/office/drawing/2014/main" id="{211E0726-76A5-4800-8B64-13D9C9F314C0}"/>
              </a:ext>
            </a:extLst>
          </p:cNvPr>
          <p:cNvPicPr>
            <a:picLocks noChangeAspect="1"/>
          </p:cNvPicPr>
          <p:nvPr/>
        </p:nvPicPr>
        <p:blipFill>
          <a:blip r:embed="rId3"/>
          <a:stretch>
            <a:fillRect/>
          </a:stretch>
        </p:blipFill>
        <p:spPr>
          <a:xfrm>
            <a:off x="5962754" y="2805651"/>
            <a:ext cx="5478158" cy="3698461"/>
          </a:xfrm>
          <a:prstGeom prst="rect">
            <a:avLst/>
          </a:prstGeom>
        </p:spPr>
      </p:pic>
      <p:pic>
        <p:nvPicPr>
          <p:cNvPr id="8" name="Content Placeholder 3">
            <a:extLst>
              <a:ext uri="{FF2B5EF4-FFF2-40B4-BE49-F238E27FC236}">
                <a16:creationId xmlns:a16="http://schemas.microsoft.com/office/drawing/2014/main" id="{1FA24E5B-A654-4692-B54F-5A8C5EF7D6B5}"/>
              </a:ext>
            </a:extLst>
          </p:cNvPr>
          <p:cNvPicPr>
            <a:picLocks noChangeAspect="1"/>
          </p:cNvPicPr>
          <p:nvPr/>
        </p:nvPicPr>
        <p:blipFill rotWithShape="1">
          <a:blip r:embed="rId4"/>
          <a:srcRect t="64042" r="42622"/>
          <a:stretch/>
        </p:blipFill>
        <p:spPr>
          <a:xfrm>
            <a:off x="354576" y="1496762"/>
            <a:ext cx="6033655" cy="1059314"/>
          </a:xfrm>
          <a:prstGeom prst="rect">
            <a:avLst/>
          </a:prstGeom>
        </p:spPr>
      </p:pic>
      <p:pic>
        <p:nvPicPr>
          <p:cNvPr id="9" name="Content Placeholder 3">
            <a:extLst>
              <a:ext uri="{FF2B5EF4-FFF2-40B4-BE49-F238E27FC236}">
                <a16:creationId xmlns:a16="http://schemas.microsoft.com/office/drawing/2014/main" id="{C29385B8-84D6-46B3-8669-5BB75DB8737E}"/>
              </a:ext>
            </a:extLst>
          </p:cNvPr>
          <p:cNvPicPr>
            <a:picLocks noChangeAspect="1"/>
          </p:cNvPicPr>
          <p:nvPr/>
        </p:nvPicPr>
        <p:blipFill>
          <a:blip r:embed="rId5"/>
          <a:stretch>
            <a:fillRect/>
          </a:stretch>
        </p:blipFill>
        <p:spPr>
          <a:xfrm>
            <a:off x="216816" y="2769794"/>
            <a:ext cx="5969823" cy="3623006"/>
          </a:xfrm>
          <a:prstGeom prst="rect">
            <a:avLst/>
          </a:prstGeom>
        </p:spPr>
      </p:pic>
      <p:sp>
        <p:nvSpPr>
          <p:cNvPr id="10" name="文本占位符 1">
            <a:extLst>
              <a:ext uri="{FF2B5EF4-FFF2-40B4-BE49-F238E27FC236}">
                <a16:creationId xmlns:a16="http://schemas.microsoft.com/office/drawing/2014/main" id="{D7C67BE4-2666-214C-B72B-38B1BAA5FE3A}"/>
              </a:ext>
            </a:extLst>
          </p:cNvPr>
          <p:cNvSpPr txBox="1">
            <a:spLocks/>
          </p:cNvSpPr>
          <p:nvPr/>
        </p:nvSpPr>
        <p:spPr>
          <a:xfrm>
            <a:off x="8888605" y="273374"/>
            <a:ext cx="3303395"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kumimoji="1" lang="en-US" altLang="zh-CN" dirty="0"/>
              <a:t>PART</a:t>
            </a:r>
            <a:r>
              <a:rPr kumimoji="1" lang="zh-CN" altLang="en-US" dirty="0"/>
              <a:t> </a:t>
            </a:r>
            <a:r>
              <a:rPr kumimoji="1" lang="en-US" altLang="zh-CN" dirty="0"/>
              <a:t>FOUR</a:t>
            </a:r>
            <a:r>
              <a:rPr kumimoji="1" lang="zh-CN" altLang="en-US" dirty="0"/>
              <a:t> </a:t>
            </a:r>
          </a:p>
        </p:txBody>
      </p:sp>
    </p:spTree>
    <p:extLst>
      <p:ext uri="{BB962C8B-B14F-4D97-AF65-F5344CB8AC3E}">
        <p14:creationId xmlns:p14="http://schemas.microsoft.com/office/powerpoint/2010/main" val="3727141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a:extLst>
              <a:ext uri="{FF2B5EF4-FFF2-40B4-BE49-F238E27FC236}">
                <a16:creationId xmlns:a16="http://schemas.microsoft.com/office/drawing/2014/main" id="{40200A46-61E5-4F41-AA7F-93089786C26B}"/>
              </a:ext>
            </a:extLst>
          </p:cNvPr>
          <p:cNvSpPr txBox="1"/>
          <p:nvPr/>
        </p:nvSpPr>
        <p:spPr>
          <a:xfrm>
            <a:off x="292231" y="209323"/>
            <a:ext cx="12192000"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C) Improvements  </a:t>
            </a:r>
            <a:endParaRPr lang="zh-CN" altLang="en-US" sz="2400" b="1"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F48561F0-37B7-1843-9101-33B4678EE11A}"/>
              </a:ext>
            </a:extLst>
          </p:cNvPr>
          <p:cNvSpPr txBox="1"/>
          <p:nvPr/>
        </p:nvSpPr>
        <p:spPr>
          <a:xfrm>
            <a:off x="6298041" y="581662"/>
            <a:ext cx="6267650" cy="369332"/>
          </a:xfrm>
          <a:prstGeom prst="rect">
            <a:avLst/>
          </a:prstGeom>
          <a:noFill/>
        </p:spPr>
        <p:txBody>
          <a:bodyPr wrap="square" rtlCol="0">
            <a:spAutoFit/>
          </a:bodyPr>
          <a:lstStyle/>
          <a:p>
            <a:r>
              <a:rPr lang="en-US" altLang="zh-CN" dirty="0"/>
              <a:t>More parameters</a:t>
            </a:r>
            <a:endParaRPr lang="zh-CN" altLang="en-US" dirty="0"/>
          </a:p>
        </p:txBody>
      </p:sp>
      <p:pic>
        <p:nvPicPr>
          <p:cNvPr id="17" name="Content Placeholder 3">
            <a:extLst>
              <a:ext uri="{FF2B5EF4-FFF2-40B4-BE49-F238E27FC236}">
                <a16:creationId xmlns:a16="http://schemas.microsoft.com/office/drawing/2014/main" id="{7F8BF83B-4A9D-4D4C-BDB9-A7C783D295C6}"/>
              </a:ext>
            </a:extLst>
          </p:cNvPr>
          <p:cNvPicPr>
            <a:picLocks noChangeAspect="1"/>
          </p:cNvPicPr>
          <p:nvPr/>
        </p:nvPicPr>
        <p:blipFill>
          <a:blip r:embed="rId2"/>
          <a:stretch>
            <a:fillRect/>
          </a:stretch>
        </p:blipFill>
        <p:spPr>
          <a:xfrm>
            <a:off x="499176" y="1043327"/>
            <a:ext cx="4751554" cy="4163539"/>
          </a:xfrm>
          <a:prstGeom prst="rect">
            <a:avLst/>
          </a:prstGeom>
        </p:spPr>
      </p:pic>
      <p:pic>
        <p:nvPicPr>
          <p:cNvPr id="2" name="Picture 1">
            <a:extLst>
              <a:ext uri="{FF2B5EF4-FFF2-40B4-BE49-F238E27FC236}">
                <a16:creationId xmlns:a16="http://schemas.microsoft.com/office/drawing/2014/main" id="{474C6982-99DF-43C5-8FDA-FF16EBCCB7C6}"/>
              </a:ext>
            </a:extLst>
          </p:cNvPr>
          <p:cNvPicPr>
            <a:picLocks noChangeAspect="1"/>
          </p:cNvPicPr>
          <p:nvPr/>
        </p:nvPicPr>
        <p:blipFill>
          <a:blip r:embed="rId3"/>
          <a:stretch>
            <a:fillRect/>
          </a:stretch>
        </p:blipFill>
        <p:spPr>
          <a:xfrm>
            <a:off x="6298041" y="1043327"/>
            <a:ext cx="5031360" cy="4163539"/>
          </a:xfrm>
          <a:prstGeom prst="rect">
            <a:avLst/>
          </a:prstGeom>
        </p:spPr>
      </p:pic>
      <p:pic>
        <p:nvPicPr>
          <p:cNvPr id="3" name="Picture 2">
            <a:extLst>
              <a:ext uri="{FF2B5EF4-FFF2-40B4-BE49-F238E27FC236}">
                <a16:creationId xmlns:a16="http://schemas.microsoft.com/office/drawing/2014/main" id="{C38CC348-EA9D-4294-A39A-50AABA0F64EF}"/>
              </a:ext>
            </a:extLst>
          </p:cNvPr>
          <p:cNvPicPr>
            <a:picLocks noChangeAspect="1"/>
          </p:cNvPicPr>
          <p:nvPr/>
        </p:nvPicPr>
        <p:blipFill>
          <a:blip r:embed="rId4"/>
          <a:stretch>
            <a:fillRect/>
          </a:stretch>
        </p:blipFill>
        <p:spPr>
          <a:xfrm>
            <a:off x="6298041" y="5268120"/>
            <a:ext cx="4411744" cy="1305682"/>
          </a:xfrm>
          <a:prstGeom prst="rect">
            <a:avLst/>
          </a:prstGeom>
        </p:spPr>
      </p:pic>
      <p:sp>
        <p:nvSpPr>
          <p:cNvPr id="4" name="Rectangle 3">
            <a:extLst>
              <a:ext uri="{FF2B5EF4-FFF2-40B4-BE49-F238E27FC236}">
                <a16:creationId xmlns:a16="http://schemas.microsoft.com/office/drawing/2014/main" id="{720BB1A0-AD75-4536-8B10-4F6FA27E8301}"/>
              </a:ext>
            </a:extLst>
          </p:cNvPr>
          <p:cNvSpPr/>
          <p:nvPr/>
        </p:nvSpPr>
        <p:spPr>
          <a:xfrm>
            <a:off x="574590" y="673995"/>
            <a:ext cx="1968488" cy="369332"/>
          </a:xfrm>
          <a:prstGeom prst="rect">
            <a:avLst/>
          </a:prstGeom>
        </p:spPr>
        <p:txBody>
          <a:bodyPr wrap="none">
            <a:spAutoFit/>
          </a:bodyPr>
          <a:lstStyle/>
          <a:p>
            <a:r>
              <a:rPr lang="en-US" altLang="zh-CN" dirty="0"/>
              <a:t>Less parameters</a:t>
            </a:r>
            <a:endParaRPr lang="zh-CN" altLang="en-US" dirty="0"/>
          </a:p>
        </p:txBody>
      </p:sp>
      <p:pic>
        <p:nvPicPr>
          <p:cNvPr id="21" name="Picture 20">
            <a:extLst>
              <a:ext uri="{FF2B5EF4-FFF2-40B4-BE49-F238E27FC236}">
                <a16:creationId xmlns:a16="http://schemas.microsoft.com/office/drawing/2014/main" id="{59BB99E6-DE48-4645-AE52-516D3CEE7E0F}"/>
              </a:ext>
            </a:extLst>
          </p:cNvPr>
          <p:cNvPicPr>
            <a:picLocks noChangeAspect="1"/>
          </p:cNvPicPr>
          <p:nvPr/>
        </p:nvPicPr>
        <p:blipFill rotWithShape="1">
          <a:blip r:embed="rId5"/>
          <a:srcRect r="7975"/>
          <a:stretch/>
        </p:blipFill>
        <p:spPr>
          <a:xfrm>
            <a:off x="414780" y="5206866"/>
            <a:ext cx="5564227" cy="1366936"/>
          </a:xfrm>
          <a:prstGeom prst="rect">
            <a:avLst/>
          </a:prstGeom>
        </p:spPr>
      </p:pic>
      <p:sp>
        <p:nvSpPr>
          <p:cNvPr id="9" name="文本占位符 1">
            <a:extLst>
              <a:ext uri="{FF2B5EF4-FFF2-40B4-BE49-F238E27FC236}">
                <a16:creationId xmlns:a16="http://schemas.microsoft.com/office/drawing/2014/main" id="{1861C9C8-17E5-394E-929D-942524898226}"/>
              </a:ext>
            </a:extLst>
          </p:cNvPr>
          <p:cNvSpPr txBox="1">
            <a:spLocks/>
          </p:cNvSpPr>
          <p:nvPr/>
        </p:nvSpPr>
        <p:spPr>
          <a:xfrm>
            <a:off x="8888605" y="273374"/>
            <a:ext cx="3303395" cy="389467"/>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1400" b="1"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kumimoji="1" lang="en-US" altLang="zh-CN" dirty="0"/>
              <a:t>PART</a:t>
            </a:r>
            <a:r>
              <a:rPr kumimoji="1" lang="zh-CN" altLang="en-US" dirty="0"/>
              <a:t> </a:t>
            </a:r>
            <a:r>
              <a:rPr kumimoji="1" lang="en-US" altLang="zh-CN" dirty="0"/>
              <a:t>FOUR</a:t>
            </a:r>
            <a:r>
              <a:rPr kumimoji="1" lang="zh-CN" altLang="en-US" dirty="0"/>
              <a:t> </a:t>
            </a:r>
          </a:p>
        </p:txBody>
      </p:sp>
    </p:spTree>
    <p:extLst>
      <p:ext uri="{BB962C8B-B14F-4D97-AF65-F5344CB8AC3E}">
        <p14:creationId xmlns:p14="http://schemas.microsoft.com/office/powerpoint/2010/main" val="2143922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FOUR</a:t>
            </a:r>
            <a:r>
              <a:rPr kumimoji="1" lang="zh-CN" altLang="en-US" dirty="0"/>
              <a:t> </a:t>
            </a:r>
          </a:p>
        </p:txBody>
      </p:sp>
      <p:grpSp>
        <p:nvGrpSpPr>
          <p:cNvPr id="14" name="组 13"/>
          <p:cNvGrpSpPr/>
          <p:nvPr/>
        </p:nvGrpSpPr>
        <p:grpSpPr>
          <a:xfrm>
            <a:off x="923717" y="893683"/>
            <a:ext cx="2300757" cy="509896"/>
            <a:chOff x="923717" y="715883"/>
            <a:chExt cx="2300757" cy="509896"/>
          </a:xfrm>
        </p:grpSpPr>
        <p:grpSp>
          <p:nvGrpSpPr>
            <p:cNvPr id="15" name="组合 16"/>
            <p:cNvGrpSpPr/>
            <p:nvPr/>
          </p:nvGrpSpPr>
          <p:grpSpPr>
            <a:xfrm>
              <a:off x="923717" y="715883"/>
              <a:ext cx="2300757" cy="509896"/>
              <a:chOff x="888096" y="1000203"/>
              <a:chExt cx="4259825" cy="944066"/>
            </a:xfrm>
          </p:grpSpPr>
          <p:sp>
            <p:nvSpPr>
              <p:cNvPr id="17" name="矩形 16"/>
              <p:cNvSpPr/>
              <p:nvPr/>
            </p:nvSpPr>
            <p:spPr>
              <a:xfrm>
                <a:off x="911225" y="1045634"/>
                <a:ext cx="4199467" cy="872066"/>
              </a:xfrm>
              <a:prstGeom prst="rect">
                <a:avLst/>
              </a:prstGeom>
              <a:noFill/>
              <a:ln w="1270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8" name="椭圆 17"/>
              <p:cNvSpPr/>
              <p:nvPr/>
            </p:nvSpPr>
            <p:spPr>
              <a:xfrm>
                <a:off x="888096" y="1000203"/>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19" name="椭圆 18"/>
              <p:cNvSpPr/>
              <p:nvPr/>
            </p:nvSpPr>
            <p:spPr>
              <a:xfrm>
                <a:off x="888096"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0" name="椭圆 19"/>
              <p:cNvSpPr/>
              <p:nvPr/>
            </p:nvSpPr>
            <p:spPr>
              <a:xfrm>
                <a:off x="5075921" y="1872269"/>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sp>
            <p:nvSpPr>
              <p:cNvPr id="21" name="椭圆 20"/>
              <p:cNvSpPr/>
              <p:nvPr/>
            </p:nvSpPr>
            <p:spPr>
              <a:xfrm>
                <a:off x="5074692" y="1009634"/>
                <a:ext cx="72000" cy="72000"/>
              </a:xfrm>
              <a:prstGeom prst="ellipse">
                <a:avLst/>
              </a:prstGeom>
              <a:solidFill>
                <a:sysClr val="windowText" lastClr="000000">
                  <a:lumMod val="65000"/>
                  <a:lumOff val="35000"/>
                </a:sys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a:solidFill>
                    <a:prstClr val="white"/>
                  </a:solidFill>
                  <a:latin typeface="Segoe UI"/>
                  <a:ea typeface="微软雅黑"/>
                </a:endParaRPr>
              </a:p>
            </p:txBody>
          </p:sp>
        </p:grpSp>
        <p:sp>
          <p:nvSpPr>
            <p:cNvPr id="16" name="矩形 15"/>
            <p:cNvSpPr/>
            <p:nvPr/>
          </p:nvSpPr>
          <p:spPr>
            <a:xfrm>
              <a:off x="962605" y="725226"/>
              <a:ext cx="1999265" cy="461665"/>
            </a:xfrm>
            <a:prstGeom prst="rect">
              <a:avLst/>
            </a:prstGeom>
          </p:spPr>
          <p:txBody>
            <a:bodyPr wrap="none">
              <a:spAutoFit/>
            </a:bodyPr>
            <a:lstStyle/>
            <a:p>
              <a:pPr defTabSz="914400">
                <a:defRPr/>
              </a:pPr>
              <a:r>
                <a:rPr lang="en-US" altLang="zh-CN" sz="2400" b="1" kern="0" dirty="0">
                  <a:solidFill>
                    <a:prstClr val="black"/>
                  </a:solidFill>
                  <a:latin typeface="Segoe UI"/>
                  <a:ea typeface="微软雅黑"/>
                </a:rPr>
                <a:t>D. Grid Search</a:t>
              </a:r>
              <a:endParaRPr lang="zh-CN" altLang="en-US" sz="2400" b="1" kern="0" dirty="0">
                <a:solidFill>
                  <a:prstClr val="black"/>
                </a:solidFill>
                <a:latin typeface="Segoe UI"/>
                <a:ea typeface="微软雅黑"/>
              </a:endParaRPr>
            </a:p>
          </p:txBody>
        </p:sp>
      </p:grpSp>
      <p:sp>
        <p:nvSpPr>
          <p:cNvPr id="22" name="矩形 21"/>
          <p:cNvSpPr/>
          <p:nvPr/>
        </p:nvSpPr>
        <p:spPr>
          <a:xfrm>
            <a:off x="923717" y="1829830"/>
            <a:ext cx="9035019" cy="4491679"/>
          </a:xfrm>
          <a:prstGeom prst="rect">
            <a:avLst/>
          </a:prstGeom>
        </p:spPr>
        <p:txBody>
          <a:bodyPr wrap="square">
            <a:spAutoFit/>
          </a:bodyPr>
          <a:lstStyle/>
          <a:p>
            <a:pPr marL="285750" indent="-285750">
              <a:lnSpc>
                <a:spcPct val="150000"/>
              </a:lnSpc>
              <a:buFont typeface="Arial" panose="020B0604020202020204" pitchFamily="34" charset="0"/>
              <a:buChar char="•"/>
            </a:pPr>
            <a:r>
              <a:rPr lang="en" altLang="zh-CN" dirty="0"/>
              <a:t>Hyperparameter optimization is a big part of deep learning. The reason is that neural networks are notoriously difficult to configure and there are a lot of parameters that need to be set right to get the best accuracy with less loss. On top of that, individual models worked very slow to train especially the 3D CNN which consists of a huge matrix.</a:t>
            </a:r>
          </a:p>
          <a:p>
            <a:pPr marL="285750" indent="-285750">
              <a:lnSpc>
                <a:spcPct val="150000"/>
              </a:lnSpc>
              <a:buFont typeface="Arial" panose="020B0604020202020204" pitchFamily="34" charset="0"/>
              <a:buChar char="•"/>
            </a:pPr>
            <a:endParaRPr lang="en" altLang="zh-CN" dirty="0"/>
          </a:p>
          <a:p>
            <a:pPr marL="285750" indent="-285750">
              <a:lnSpc>
                <a:spcPct val="150000"/>
              </a:lnSpc>
              <a:buFont typeface="Arial" panose="020B0604020202020204" pitchFamily="34" charset="0"/>
              <a:buChar char="•"/>
            </a:pPr>
            <a:r>
              <a:rPr lang="en" altLang="zh-CN" dirty="0"/>
              <a:t>Grid search provides broad range of options for every hyper parameter and iterate those through the best and throws out the best fitting option according to the highest accuracy. This helps us to make the architecture more efficient.</a:t>
            </a:r>
          </a:p>
          <a:p>
            <a:pPr>
              <a:lnSpc>
                <a:spcPct val="150000"/>
              </a:lnSpc>
            </a:pPr>
            <a:endParaRPr lang="zh-CN" altLang="en-US" sz="1200" dirty="0">
              <a:solidFill>
                <a:prstClr val="white">
                  <a:lumMod val="50000"/>
                </a:prstClr>
              </a:solidFill>
              <a:latin typeface="微软雅黑" charset="0"/>
              <a:ea typeface="微软雅黑" charset="0"/>
            </a:endParaRPr>
          </a:p>
        </p:txBody>
      </p:sp>
    </p:spTree>
    <p:extLst>
      <p:ext uri="{BB962C8B-B14F-4D97-AF65-F5344CB8AC3E}">
        <p14:creationId xmlns:p14="http://schemas.microsoft.com/office/powerpoint/2010/main" val="211842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53082" y="1491159"/>
            <a:ext cx="9118907" cy="954107"/>
          </a:xfrm>
          <a:prstGeom prst="rect">
            <a:avLst/>
          </a:prstGeom>
        </p:spPr>
        <p:txBody>
          <a:bodyPr wrap="none">
            <a:spAutoFit/>
          </a:bodyPr>
          <a:lstStyle/>
          <a:p>
            <a:r>
              <a:rPr lang="en" altLang="zh-CN" sz="2800" dirty="0"/>
              <a:t>Following are the hyperparameters we tried to tune:</a:t>
            </a:r>
          </a:p>
          <a:p>
            <a:endParaRPr kumimoji="1" lang="en-US" altLang="zh-CN" sz="2800" dirty="0"/>
          </a:p>
        </p:txBody>
      </p:sp>
      <p:sp>
        <p:nvSpPr>
          <p:cNvPr id="7" name="文本框 6">
            <a:extLst>
              <a:ext uri="{FF2B5EF4-FFF2-40B4-BE49-F238E27FC236}">
                <a16:creationId xmlns:a16="http://schemas.microsoft.com/office/drawing/2014/main" id="{CF097E3F-B3AE-9E46-89C2-17841A751651}"/>
              </a:ext>
            </a:extLst>
          </p:cNvPr>
          <p:cNvSpPr txBox="1"/>
          <p:nvPr/>
        </p:nvSpPr>
        <p:spPr>
          <a:xfrm>
            <a:off x="3845859" y="2445266"/>
            <a:ext cx="7355541" cy="3427990"/>
          </a:xfrm>
          <a:prstGeom prst="rect">
            <a:avLst/>
          </a:prstGeom>
          <a:noFill/>
        </p:spPr>
        <p:txBody>
          <a:bodyPr wrap="square" rtlCol="0">
            <a:spAutoFit/>
          </a:bodyPr>
          <a:lstStyle/>
          <a:p>
            <a:pPr>
              <a:lnSpc>
                <a:spcPct val="150000"/>
              </a:lnSpc>
            </a:pPr>
            <a:r>
              <a:rPr lang="en" altLang="zh-CN" sz="2400" dirty="0"/>
              <a:t>1) Batch size and Number of Epochs</a:t>
            </a:r>
          </a:p>
          <a:p>
            <a:pPr>
              <a:lnSpc>
                <a:spcPct val="150000"/>
              </a:lnSpc>
            </a:pPr>
            <a:r>
              <a:rPr lang="en" altLang="zh-CN" sz="2400" dirty="0"/>
              <a:t>2) Learning rate and momentum</a:t>
            </a:r>
          </a:p>
          <a:p>
            <a:pPr>
              <a:lnSpc>
                <a:spcPct val="150000"/>
              </a:lnSpc>
            </a:pPr>
            <a:r>
              <a:rPr lang="en" altLang="zh-CN" sz="2400" dirty="0"/>
              <a:t>3) Optimization algorithm</a:t>
            </a:r>
          </a:p>
          <a:p>
            <a:pPr>
              <a:lnSpc>
                <a:spcPct val="150000"/>
              </a:lnSpc>
            </a:pPr>
            <a:r>
              <a:rPr lang="en" altLang="zh-CN" sz="2400" dirty="0"/>
              <a:t>4) Activation Function</a:t>
            </a:r>
          </a:p>
          <a:p>
            <a:pPr>
              <a:lnSpc>
                <a:spcPct val="150000"/>
              </a:lnSpc>
            </a:pPr>
            <a:r>
              <a:rPr lang="en" altLang="zh-CN" sz="2400" dirty="0"/>
              <a:t>5) Weights</a:t>
            </a:r>
          </a:p>
          <a:p>
            <a:pPr>
              <a:lnSpc>
                <a:spcPct val="150000"/>
              </a:lnSpc>
              <a:spcBef>
                <a:spcPts val="600"/>
              </a:spcBef>
            </a:pPr>
            <a:endParaRPr kumimoji="1" lang="zh-CN" altLang="en-US" sz="2400" kern="0" dirty="0">
              <a:latin typeface="微软雅黑" panose="020B0503020204020204" pitchFamily="34" charset="-122"/>
              <a:ea typeface="微软雅黑" panose="020B0503020204020204" pitchFamily="34" charset="-122"/>
              <a:cs typeface="+mn-ea"/>
              <a:sym typeface="+mn-lt"/>
            </a:endParaRPr>
          </a:p>
        </p:txBody>
      </p:sp>
      <p:sp>
        <p:nvSpPr>
          <p:cNvPr id="5" name="文本占位符 1">
            <a:extLst>
              <a:ext uri="{FF2B5EF4-FFF2-40B4-BE49-F238E27FC236}">
                <a16:creationId xmlns:a16="http://schemas.microsoft.com/office/drawing/2014/main" id="{AC7DAF69-FE81-3248-B99E-6DFB8D4D4056}"/>
              </a:ext>
            </a:extLst>
          </p:cNvPr>
          <p:cNvSpPr>
            <a:spLocks noGrp="1"/>
          </p:cNvSpPr>
          <p:nvPr>
            <p:ph type="body" sz="quarter" idx="10"/>
          </p:nvPr>
        </p:nvSpPr>
        <p:spPr>
          <a:xfrm>
            <a:off x="265304" y="220133"/>
            <a:ext cx="3303395" cy="389467"/>
          </a:xfrm>
        </p:spPr>
        <p:txBody>
          <a:bodyPr/>
          <a:lstStyle/>
          <a:p>
            <a:pPr algn="l"/>
            <a:r>
              <a:rPr kumimoji="1" lang="en-US" altLang="zh-CN" dirty="0"/>
              <a:t>PART</a:t>
            </a:r>
            <a:r>
              <a:rPr kumimoji="1" lang="zh-CN" altLang="en-US" dirty="0"/>
              <a:t> </a:t>
            </a:r>
            <a:r>
              <a:rPr kumimoji="1" lang="en-US" altLang="zh-CN" dirty="0"/>
              <a:t>FOUR</a:t>
            </a:r>
            <a:r>
              <a:rPr kumimoji="1" lang="zh-CN" altLang="en-US" dirty="0"/>
              <a:t> </a:t>
            </a:r>
          </a:p>
        </p:txBody>
      </p:sp>
    </p:spTree>
    <p:extLst>
      <p:ext uri="{BB962C8B-B14F-4D97-AF65-F5344CB8AC3E}">
        <p14:creationId xmlns:p14="http://schemas.microsoft.com/office/powerpoint/2010/main" val="255986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ONE</a:t>
            </a:r>
            <a:r>
              <a:rPr kumimoji="1" lang="zh-CN" altLang="en-US" dirty="0"/>
              <a:t> </a:t>
            </a:r>
          </a:p>
        </p:txBody>
      </p:sp>
      <p:sp>
        <p:nvSpPr>
          <p:cNvPr id="75" name="矩形 74"/>
          <p:cNvSpPr/>
          <p:nvPr/>
        </p:nvSpPr>
        <p:spPr>
          <a:xfrm>
            <a:off x="694537" y="736965"/>
            <a:ext cx="9746248" cy="6121035"/>
          </a:xfrm>
          <a:prstGeom prst="rect">
            <a:avLst/>
          </a:prstGeom>
        </p:spPr>
        <p:txBody>
          <a:bodyPr wrap="square">
            <a:spAutoFit/>
          </a:bodyPr>
          <a:lstStyle/>
          <a:p>
            <a:pPr marL="457200" indent="-457200" algn="just">
              <a:lnSpc>
                <a:spcPct val="150000"/>
              </a:lnSpc>
              <a:buFont typeface="Arial" panose="020B0604020202020204" pitchFamily="34" charset="0"/>
              <a:buChar char="•"/>
            </a:pPr>
            <a:r>
              <a:rPr lang="en-US" altLang="zh-CN" sz="2400" dirty="0"/>
              <a:t>Alzheimer’s disease is a type of progressive dementia that causes irreversible brain cell degeneration.</a:t>
            </a:r>
          </a:p>
          <a:p>
            <a:pPr marL="457200" indent="-457200" algn="just">
              <a:lnSpc>
                <a:spcPct val="150000"/>
              </a:lnSpc>
              <a:buFont typeface="Arial" panose="020B0604020202020204" pitchFamily="34" charset="0"/>
              <a:buChar char="•"/>
            </a:pPr>
            <a:r>
              <a:rPr lang="en-US" altLang="zh-CN" sz="2400" dirty="0"/>
              <a:t> At present, there are around 90 million people suffer with AD, and it is estimated that the number of AD patients will reach 300 million by 2050.</a:t>
            </a:r>
          </a:p>
          <a:p>
            <a:pPr marL="457200" indent="-457200" algn="just">
              <a:lnSpc>
                <a:spcPct val="150000"/>
              </a:lnSpc>
              <a:buFont typeface="Arial" panose="020B0604020202020204" pitchFamily="34" charset="0"/>
              <a:buChar char="•"/>
            </a:pPr>
            <a:r>
              <a:rPr lang="en-US" altLang="zh-CN" sz="2400" dirty="0"/>
              <a:t>Currently, there is no effective cure therefore, early detection is key.</a:t>
            </a:r>
          </a:p>
          <a:p>
            <a:pPr marL="457200" indent="-457200" algn="just">
              <a:lnSpc>
                <a:spcPct val="150000"/>
              </a:lnSpc>
              <a:buFont typeface="Arial" panose="020B0604020202020204" pitchFamily="34" charset="0"/>
              <a:buChar char="•"/>
            </a:pPr>
            <a:r>
              <a:rPr lang="en-US" altLang="zh-CN" sz="2400" dirty="0"/>
              <a:t>The most commonly used neuroimaging technology to detect Alzheimer’s is a (FDG) PET scan, which can identify brain regions with decreased glucose metabolism.</a:t>
            </a:r>
          </a:p>
          <a:p>
            <a:pPr algn="just">
              <a:lnSpc>
                <a:spcPct val="150000"/>
              </a:lnSpc>
            </a:pPr>
            <a:endParaRPr lang="zh-CN" altLang="en-US" sz="2400" dirty="0">
              <a:solidFill>
                <a:srgbClr val="000000">
                  <a:lumMod val="50000"/>
                  <a:lumOff val="50000"/>
                </a:srgbClr>
              </a:solidFill>
              <a:latin typeface="微软雅黑" charset="0"/>
              <a:ea typeface="微软雅黑" charset="0"/>
            </a:endParaRPr>
          </a:p>
        </p:txBody>
      </p:sp>
    </p:spTree>
    <p:extLst>
      <p:ext uri="{BB962C8B-B14F-4D97-AF65-F5344CB8AC3E}">
        <p14:creationId xmlns:p14="http://schemas.microsoft.com/office/powerpoint/2010/main" val="192749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9345F13-2DF9-B94F-B45E-A31AD878B0E7}"/>
              </a:ext>
            </a:extLst>
          </p:cNvPr>
          <p:cNvSpPr>
            <a:spLocks noGrp="1"/>
          </p:cNvSpPr>
          <p:nvPr>
            <p:ph type="body" sz="quarter" idx="10"/>
          </p:nvPr>
        </p:nvSpPr>
        <p:spPr/>
        <p:txBody>
          <a:bodyPr/>
          <a:lstStyle/>
          <a:p>
            <a:r>
              <a:rPr lang="en-US" altLang="zh-CN" dirty="0"/>
              <a:t>PART FOUR</a:t>
            </a:r>
            <a:endParaRPr lang="zh-CN" altLang="en-US" dirty="0"/>
          </a:p>
        </p:txBody>
      </p:sp>
      <p:sp>
        <p:nvSpPr>
          <p:cNvPr id="24" name="矩形 23">
            <a:extLst>
              <a:ext uri="{FF2B5EF4-FFF2-40B4-BE49-F238E27FC236}">
                <a16:creationId xmlns:a16="http://schemas.microsoft.com/office/drawing/2014/main" id="{8483B2AE-F211-304B-A88F-8938961E2FC9}"/>
              </a:ext>
            </a:extLst>
          </p:cNvPr>
          <p:cNvSpPr/>
          <p:nvPr/>
        </p:nvSpPr>
        <p:spPr>
          <a:xfrm>
            <a:off x="265305" y="1160233"/>
            <a:ext cx="9035450" cy="1955151"/>
          </a:xfrm>
          <a:prstGeom prst="rect">
            <a:avLst/>
          </a:prstGeom>
        </p:spPr>
        <p:txBody>
          <a:bodyPr wrap="square">
            <a:spAutoFit/>
          </a:bodyPr>
          <a:lstStyle/>
          <a:p>
            <a:pPr>
              <a:lnSpc>
                <a:spcPct val="150000"/>
              </a:lnSpc>
            </a:pPr>
            <a:r>
              <a:rPr lang="en" altLang="zh-CN" sz="2800" dirty="0"/>
              <a:t>Best results for the above hyperparameters on our dataset we</a:t>
            </a:r>
            <a:r>
              <a:rPr lang="zh-CN" altLang="en-US" sz="2800" dirty="0"/>
              <a:t> </a:t>
            </a:r>
            <a:r>
              <a:rPr lang="en" altLang="zh-CN" sz="2800" dirty="0"/>
              <a:t>got after grid search are:</a:t>
            </a:r>
          </a:p>
          <a:p>
            <a:pPr>
              <a:lnSpc>
                <a:spcPct val="150000"/>
              </a:lnSpc>
            </a:pPr>
            <a:endParaRPr kumimoji="1" lang="en-US" altLang="zh-CN" sz="2800" dirty="0"/>
          </a:p>
        </p:txBody>
      </p:sp>
      <p:sp>
        <p:nvSpPr>
          <p:cNvPr id="25" name="文本框 24">
            <a:extLst>
              <a:ext uri="{FF2B5EF4-FFF2-40B4-BE49-F238E27FC236}">
                <a16:creationId xmlns:a16="http://schemas.microsoft.com/office/drawing/2014/main" id="{44123AFA-ABE1-5542-8F8D-8FB56DAD25E4}"/>
              </a:ext>
            </a:extLst>
          </p:cNvPr>
          <p:cNvSpPr txBox="1"/>
          <p:nvPr/>
        </p:nvSpPr>
        <p:spPr>
          <a:xfrm>
            <a:off x="667231" y="2849285"/>
            <a:ext cx="7355541" cy="3427990"/>
          </a:xfrm>
          <a:prstGeom prst="rect">
            <a:avLst/>
          </a:prstGeom>
          <a:noFill/>
        </p:spPr>
        <p:txBody>
          <a:bodyPr wrap="square" rtlCol="0">
            <a:spAutoFit/>
          </a:bodyPr>
          <a:lstStyle/>
          <a:p>
            <a:pPr>
              <a:lnSpc>
                <a:spcPct val="150000"/>
              </a:lnSpc>
            </a:pPr>
            <a:r>
              <a:rPr lang="en" altLang="zh-CN" sz="2400" dirty="0"/>
              <a:t>1) Batch size = 2, Number of Epochs = 100</a:t>
            </a:r>
          </a:p>
          <a:p>
            <a:pPr>
              <a:lnSpc>
                <a:spcPct val="150000"/>
              </a:lnSpc>
            </a:pPr>
            <a:r>
              <a:rPr lang="en" altLang="zh-CN" sz="2400" dirty="0"/>
              <a:t>2) Learning rate = 0.2</a:t>
            </a:r>
          </a:p>
          <a:p>
            <a:pPr>
              <a:lnSpc>
                <a:spcPct val="150000"/>
              </a:lnSpc>
            </a:pPr>
            <a:r>
              <a:rPr lang="en" altLang="zh-CN" sz="2400" dirty="0"/>
              <a:t>3) Optimization algorithm = ’Adam’</a:t>
            </a:r>
          </a:p>
          <a:p>
            <a:pPr>
              <a:lnSpc>
                <a:spcPct val="150000"/>
              </a:lnSpc>
            </a:pPr>
            <a:r>
              <a:rPr lang="en" altLang="zh-CN" sz="2400" dirty="0"/>
              <a:t>4) Activation Function = ’</a:t>
            </a:r>
            <a:r>
              <a:rPr lang="en" altLang="zh-CN" sz="2400" dirty="0" err="1"/>
              <a:t>softmax</a:t>
            </a:r>
            <a:r>
              <a:rPr lang="en" altLang="zh-CN" sz="2400" dirty="0"/>
              <a:t>’</a:t>
            </a:r>
          </a:p>
          <a:p>
            <a:pPr>
              <a:lnSpc>
                <a:spcPct val="150000"/>
              </a:lnSpc>
            </a:pPr>
            <a:r>
              <a:rPr lang="en" altLang="zh-CN" sz="2400" dirty="0"/>
              <a:t>5) Weights = ’normal’</a:t>
            </a:r>
          </a:p>
          <a:p>
            <a:pPr>
              <a:lnSpc>
                <a:spcPct val="150000"/>
              </a:lnSpc>
              <a:spcBef>
                <a:spcPts val="600"/>
              </a:spcBef>
            </a:pPr>
            <a:endParaRPr kumimoji="1" lang="zh-CN" altLang="en-US" sz="24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52022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en-US" altLang="zh-CN" dirty="0"/>
              <a:t>CORRELATION</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FIVE</a:t>
            </a:r>
            <a:endParaRPr kumimoji="1" lang="zh-CN" altLang="en-US" dirty="0"/>
          </a:p>
        </p:txBody>
      </p:sp>
      <p:sp>
        <p:nvSpPr>
          <p:cNvPr id="7" name="矩形 6"/>
          <p:cNvSpPr/>
          <p:nvPr/>
        </p:nvSpPr>
        <p:spPr>
          <a:xfrm>
            <a:off x="4889817" y="4381144"/>
            <a:ext cx="2412366" cy="1133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
        <p:nvSpPr>
          <p:cNvPr id="5" name="文本占位符 1">
            <a:extLst>
              <a:ext uri="{FF2B5EF4-FFF2-40B4-BE49-F238E27FC236}">
                <a16:creationId xmlns:a16="http://schemas.microsoft.com/office/drawing/2014/main" id="{05EBEAB2-D039-494D-84B3-76B9A9BD5ED8}"/>
              </a:ext>
            </a:extLst>
          </p:cNvPr>
          <p:cNvSpPr>
            <a:spLocks noGrp="1"/>
          </p:cNvSpPr>
          <p:nvPr>
            <p:ph type="body" sz="quarter" idx="10"/>
          </p:nvPr>
        </p:nvSpPr>
        <p:spPr>
          <a:xfrm>
            <a:off x="265304" y="220133"/>
            <a:ext cx="3303395" cy="389467"/>
          </a:xfrm>
        </p:spPr>
        <p:txBody>
          <a:bodyPr/>
          <a:lstStyle/>
          <a:p>
            <a:r>
              <a:rPr lang="en-US" altLang="zh-CN" dirty="0">
                <a:solidFill>
                  <a:srgbClr val="000000"/>
                </a:solidFill>
                <a:latin typeface="Segoe UI"/>
                <a:ea typeface="微软雅黑"/>
              </a:rPr>
              <a:t>Northeastern University</a:t>
            </a:r>
            <a:endParaRPr lang="zh-CN" altLang="en-US" dirty="0">
              <a:solidFill>
                <a:srgbClr val="000000"/>
              </a:solidFill>
              <a:latin typeface="Segoe UI"/>
              <a:ea typeface="微软雅黑"/>
            </a:endParaRPr>
          </a:p>
        </p:txBody>
      </p:sp>
    </p:spTree>
    <p:extLst>
      <p:ext uri="{BB962C8B-B14F-4D97-AF65-F5344CB8AC3E}">
        <p14:creationId xmlns:p14="http://schemas.microsoft.com/office/powerpoint/2010/main" val="1007277217"/>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包含 文字&#10;&#10;描述已自动生成">
            <a:extLst>
              <a:ext uri="{FF2B5EF4-FFF2-40B4-BE49-F238E27FC236}">
                <a16:creationId xmlns:a16="http://schemas.microsoft.com/office/drawing/2014/main" id="{16611E6E-D4E0-6645-AD23-E0AAFADE41D6}"/>
              </a:ext>
            </a:extLst>
          </p:cNvPr>
          <p:cNvPicPr>
            <a:picLocks noChangeAspect="1"/>
          </p:cNvPicPr>
          <p:nvPr/>
        </p:nvPicPr>
        <p:blipFill>
          <a:blip r:embed="rId3"/>
          <a:stretch>
            <a:fillRect/>
          </a:stretch>
        </p:blipFill>
        <p:spPr>
          <a:xfrm>
            <a:off x="963621" y="8381"/>
            <a:ext cx="6916355" cy="6849620"/>
          </a:xfrm>
          <a:prstGeom prst="rect">
            <a:avLst/>
          </a:prstGeom>
        </p:spPr>
      </p:pic>
      <p:sp>
        <p:nvSpPr>
          <p:cNvPr id="14" name="标题 1">
            <a:extLst>
              <a:ext uri="{FF2B5EF4-FFF2-40B4-BE49-F238E27FC236}">
                <a16:creationId xmlns:a16="http://schemas.microsoft.com/office/drawing/2014/main" id="{2375762B-2DD9-BB4B-81BE-BE08A5264293}"/>
              </a:ext>
            </a:extLst>
          </p:cNvPr>
          <p:cNvSpPr txBox="1">
            <a:spLocks/>
          </p:cNvSpPr>
          <p:nvPr/>
        </p:nvSpPr>
        <p:spPr>
          <a:xfrm>
            <a:off x="9856779" y="947738"/>
            <a:ext cx="2362200" cy="49625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2400" dirty="0">
                <a:solidFill>
                  <a:srgbClr val="002060"/>
                </a:solidFill>
                <a:latin typeface="Ayuthaya" pitchFamily="2" charset="-34"/>
                <a:ea typeface="Ayuthaya" pitchFamily="2" charset="-34"/>
                <a:cs typeface="Ayuthaya" pitchFamily="2" charset="-34"/>
              </a:rPr>
              <a:t>Pair plot for Age, Delay, </a:t>
            </a:r>
            <a:r>
              <a:rPr kumimoji="1" lang="en-US" altLang="zh-CN" sz="2400" dirty="0" err="1">
                <a:solidFill>
                  <a:srgbClr val="002060"/>
                </a:solidFill>
                <a:latin typeface="Ayuthaya" pitchFamily="2" charset="-34"/>
                <a:ea typeface="Ayuthaya" pitchFamily="2" charset="-34"/>
                <a:cs typeface="Ayuthaya" pitchFamily="2" charset="-34"/>
              </a:rPr>
              <a:t>Educ</a:t>
            </a:r>
            <a:r>
              <a:rPr kumimoji="1" lang="en-US" altLang="zh-CN" sz="2400" dirty="0">
                <a:solidFill>
                  <a:srgbClr val="002060"/>
                </a:solidFill>
                <a:latin typeface="Ayuthaya" pitchFamily="2" charset="-34"/>
                <a:ea typeface="Ayuthaya" pitchFamily="2" charset="-34"/>
                <a:cs typeface="Ayuthaya" pitchFamily="2" charset="-34"/>
              </a:rPr>
              <a:t>, SES, MMSE, CDR, </a:t>
            </a:r>
            <a:r>
              <a:rPr kumimoji="1" lang="en-US" altLang="zh-CN" sz="2400" dirty="0" err="1">
                <a:solidFill>
                  <a:srgbClr val="002060"/>
                </a:solidFill>
                <a:latin typeface="Ayuthaya" pitchFamily="2" charset="-34"/>
                <a:ea typeface="Ayuthaya" pitchFamily="2" charset="-34"/>
                <a:cs typeface="Ayuthaya" pitchFamily="2" charset="-34"/>
              </a:rPr>
              <a:t>eTIV</a:t>
            </a:r>
            <a:r>
              <a:rPr kumimoji="1" lang="en-US" altLang="zh-CN" sz="2400" dirty="0">
                <a:solidFill>
                  <a:srgbClr val="002060"/>
                </a:solidFill>
                <a:latin typeface="Ayuthaya" pitchFamily="2" charset="-34"/>
                <a:ea typeface="Ayuthaya" pitchFamily="2" charset="-34"/>
                <a:cs typeface="Ayuthaya" pitchFamily="2" charset="-34"/>
              </a:rPr>
              <a:t>, </a:t>
            </a:r>
            <a:r>
              <a:rPr kumimoji="1" lang="en-US" altLang="zh-CN" sz="2400" dirty="0" err="1">
                <a:solidFill>
                  <a:srgbClr val="002060"/>
                </a:solidFill>
                <a:latin typeface="Ayuthaya" pitchFamily="2" charset="-34"/>
                <a:ea typeface="Ayuthaya" pitchFamily="2" charset="-34"/>
                <a:cs typeface="Ayuthaya" pitchFamily="2" charset="-34"/>
              </a:rPr>
              <a:t>nWBV</a:t>
            </a:r>
            <a:r>
              <a:rPr kumimoji="1" lang="en-US" altLang="zh-CN" sz="2400" dirty="0">
                <a:solidFill>
                  <a:srgbClr val="002060"/>
                </a:solidFill>
                <a:latin typeface="Ayuthaya" pitchFamily="2" charset="-34"/>
                <a:ea typeface="Ayuthaya" pitchFamily="2" charset="-34"/>
                <a:cs typeface="Ayuthaya" pitchFamily="2" charset="-34"/>
              </a:rPr>
              <a:t> and ASF.</a:t>
            </a:r>
          </a:p>
        </p:txBody>
      </p:sp>
      <p:sp>
        <p:nvSpPr>
          <p:cNvPr id="4" name="文本占位符 1">
            <a:extLst>
              <a:ext uri="{FF2B5EF4-FFF2-40B4-BE49-F238E27FC236}">
                <a16:creationId xmlns:a16="http://schemas.microsoft.com/office/drawing/2014/main" id="{933D3C41-8129-374F-BB27-24B4F5F211F6}"/>
              </a:ext>
            </a:extLst>
          </p:cNvPr>
          <p:cNvSpPr>
            <a:spLocks noGrp="1"/>
          </p:cNvSpPr>
          <p:nvPr>
            <p:ph type="body" sz="quarter" idx="10"/>
          </p:nvPr>
        </p:nvSpPr>
        <p:spPr>
          <a:xfrm>
            <a:off x="8303835" y="247429"/>
            <a:ext cx="3303395" cy="389467"/>
          </a:xfrm>
        </p:spPr>
        <p:txBody>
          <a:bodyPr/>
          <a:lstStyle/>
          <a:p>
            <a:r>
              <a:rPr kumimoji="1" lang="en-US" altLang="zh-CN" dirty="0"/>
              <a:t>PART</a:t>
            </a:r>
            <a:r>
              <a:rPr kumimoji="1" lang="zh-CN" altLang="en-US" dirty="0"/>
              <a:t> </a:t>
            </a:r>
            <a:r>
              <a:rPr kumimoji="1" lang="en-US" altLang="zh-CN" dirty="0"/>
              <a:t>FIVE</a:t>
            </a:r>
            <a:r>
              <a:rPr kumimoji="1" lang="zh-CN" altLang="en-US" dirty="0"/>
              <a:t> </a:t>
            </a:r>
          </a:p>
        </p:txBody>
      </p:sp>
    </p:spTree>
    <p:extLst>
      <p:ext uri="{BB962C8B-B14F-4D97-AF65-F5344CB8AC3E}">
        <p14:creationId xmlns:p14="http://schemas.microsoft.com/office/powerpoint/2010/main" val="130751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3" descr="图片包含 物体&#10;&#10;描述已自动生成">
            <a:extLst>
              <a:ext uri="{FF2B5EF4-FFF2-40B4-BE49-F238E27FC236}">
                <a16:creationId xmlns:a16="http://schemas.microsoft.com/office/drawing/2014/main" id="{EAA073F5-DB98-3344-8F90-1C39BD91C13F}"/>
              </a:ext>
            </a:extLst>
          </p:cNvPr>
          <p:cNvPicPr>
            <a:picLocks noChangeAspect="1"/>
          </p:cNvPicPr>
          <p:nvPr/>
        </p:nvPicPr>
        <p:blipFill>
          <a:blip r:embed="rId2"/>
          <a:stretch>
            <a:fillRect/>
          </a:stretch>
        </p:blipFill>
        <p:spPr>
          <a:xfrm>
            <a:off x="643467" y="544958"/>
            <a:ext cx="6274296" cy="4423378"/>
          </a:xfrm>
          <a:prstGeom prst="rect">
            <a:avLst/>
          </a:prstGeom>
        </p:spPr>
      </p:pic>
      <p:sp>
        <p:nvSpPr>
          <p:cNvPr id="4" name="Content Placeholder 8">
            <a:extLst>
              <a:ext uri="{FF2B5EF4-FFF2-40B4-BE49-F238E27FC236}">
                <a16:creationId xmlns:a16="http://schemas.microsoft.com/office/drawing/2014/main" id="{999EA4B5-43E1-D34E-87BB-587927B9E521}"/>
              </a:ext>
            </a:extLst>
          </p:cNvPr>
          <p:cNvSpPr txBox="1">
            <a:spLocks/>
          </p:cNvSpPr>
          <p:nvPr/>
        </p:nvSpPr>
        <p:spPr>
          <a:xfrm>
            <a:off x="132479" y="5868402"/>
            <a:ext cx="9603192" cy="8892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kumimoji="1" lang="en-US" altLang="zh-CN" dirty="0" err="1">
                <a:solidFill>
                  <a:srgbClr val="002060"/>
                </a:solidFill>
              </a:rPr>
              <a:t>eTIV</a:t>
            </a:r>
            <a:r>
              <a:rPr kumimoji="1" lang="en-US" altLang="zh-CN" dirty="0">
                <a:solidFill>
                  <a:srgbClr val="002060"/>
                </a:solidFill>
              </a:rPr>
              <a:t> and ASF, </a:t>
            </a:r>
            <a:r>
              <a:rPr kumimoji="1" lang="en-US" altLang="zh-CN" dirty="0" err="1">
                <a:solidFill>
                  <a:srgbClr val="002060"/>
                </a:solidFill>
              </a:rPr>
              <a:t>nWBV</a:t>
            </a:r>
            <a:r>
              <a:rPr kumimoji="1" lang="en-US" altLang="zh-CN" dirty="0">
                <a:solidFill>
                  <a:srgbClr val="002060"/>
                </a:solidFill>
              </a:rPr>
              <a:t> and Age are negative correlation.</a:t>
            </a:r>
            <a:endParaRPr lang="en-US" dirty="0">
              <a:solidFill>
                <a:srgbClr val="002060"/>
              </a:solidFill>
            </a:endParaRPr>
          </a:p>
        </p:txBody>
      </p:sp>
      <p:sp>
        <p:nvSpPr>
          <p:cNvPr id="5" name="标题 1">
            <a:extLst>
              <a:ext uri="{FF2B5EF4-FFF2-40B4-BE49-F238E27FC236}">
                <a16:creationId xmlns:a16="http://schemas.microsoft.com/office/drawing/2014/main" id="{5F950DF8-50A9-4842-9894-DBC8140ACF2C}"/>
              </a:ext>
            </a:extLst>
          </p:cNvPr>
          <p:cNvSpPr txBox="1">
            <a:spLocks/>
          </p:cNvSpPr>
          <p:nvPr/>
        </p:nvSpPr>
        <p:spPr>
          <a:xfrm>
            <a:off x="9311762" y="2235200"/>
            <a:ext cx="3308130" cy="2387600"/>
          </a:xfrm>
          <a:prstGeom prst="ellipse">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5600" dirty="0">
                <a:solidFill>
                  <a:srgbClr val="002060"/>
                </a:solidFill>
              </a:rPr>
              <a:t>Heat Map</a:t>
            </a:r>
          </a:p>
        </p:txBody>
      </p:sp>
      <p:sp>
        <p:nvSpPr>
          <p:cNvPr id="6" name="文本占位符 1">
            <a:extLst>
              <a:ext uri="{FF2B5EF4-FFF2-40B4-BE49-F238E27FC236}">
                <a16:creationId xmlns:a16="http://schemas.microsoft.com/office/drawing/2014/main" id="{68AA56B4-5F22-764F-A94C-0B0C65A0457A}"/>
              </a:ext>
            </a:extLst>
          </p:cNvPr>
          <p:cNvSpPr>
            <a:spLocks noGrp="1"/>
          </p:cNvSpPr>
          <p:nvPr>
            <p:ph type="body" sz="quarter" idx="10"/>
          </p:nvPr>
        </p:nvSpPr>
        <p:spPr>
          <a:xfrm>
            <a:off x="8303835" y="247429"/>
            <a:ext cx="3303395" cy="389467"/>
          </a:xfrm>
        </p:spPr>
        <p:txBody>
          <a:bodyPr/>
          <a:lstStyle/>
          <a:p>
            <a:r>
              <a:rPr kumimoji="1" lang="en-US" altLang="zh-CN" dirty="0"/>
              <a:t>PART</a:t>
            </a:r>
            <a:r>
              <a:rPr kumimoji="1" lang="zh-CN" altLang="en-US" dirty="0"/>
              <a:t> </a:t>
            </a:r>
            <a:r>
              <a:rPr kumimoji="1" lang="en-US" altLang="zh-CN" dirty="0"/>
              <a:t>FIVE</a:t>
            </a:r>
            <a:r>
              <a:rPr kumimoji="1" lang="zh-CN" altLang="en-US" dirty="0"/>
              <a:t> </a:t>
            </a:r>
          </a:p>
        </p:txBody>
      </p:sp>
    </p:spTree>
    <p:extLst>
      <p:ext uri="{BB962C8B-B14F-4D97-AF65-F5344CB8AC3E}">
        <p14:creationId xmlns:p14="http://schemas.microsoft.com/office/powerpoint/2010/main" val="1053782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83B5D09A-2C09-424F-9138-BDEFFED7880D}"/>
              </a:ext>
            </a:extLst>
          </p:cNvPr>
          <p:cNvSpPr txBox="1">
            <a:spLocks/>
          </p:cNvSpPr>
          <p:nvPr/>
        </p:nvSpPr>
        <p:spPr>
          <a:xfrm>
            <a:off x="838200" y="268288"/>
            <a:ext cx="11250706" cy="64928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2400" dirty="0"/>
              <a:t>Classifier Score for Logistic Regression, </a:t>
            </a:r>
            <a:r>
              <a:rPr kumimoji="1" lang="en-US" altLang="zh-CN" sz="2400" dirty="0" err="1"/>
              <a:t>DecisionTreeClassifier</a:t>
            </a:r>
            <a:r>
              <a:rPr kumimoji="1" lang="en-US" altLang="zh-CN" sz="2400" dirty="0"/>
              <a:t>, </a:t>
            </a:r>
            <a:r>
              <a:rPr kumimoji="1" lang="en-US" altLang="zh-CN" sz="2400" dirty="0" err="1"/>
              <a:t>KNeighborsClassifier</a:t>
            </a:r>
            <a:r>
              <a:rPr kumimoji="1" lang="en-US" altLang="zh-CN" sz="2400" dirty="0"/>
              <a:t>, and SVC</a:t>
            </a:r>
            <a:endParaRPr kumimoji="1" lang="zh-CN" altLang="en-US" sz="2400" dirty="0"/>
          </a:p>
        </p:txBody>
      </p:sp>
      <p:pic>
        <p:nvPicPr>
          <p:cNvPr id="11" name="内容占位符 4">
            <a:extLst>
              <a:ext uri="{FF2B5EF4-FFF2-40B4-BE49-F238E27FC236}">
                <a16:creationId xmlns:a16="http://schemas.microsoft.com/office/drawing/2014/main" id="{7B25974E-5D6F-0F4C-974A-7CCA294043B7}"/>
              </a:ext>
            </a:extLst>
          </p:cNvPr>
          <p:cNvPicPr>
            <a:picLocks noChangeAspect="1"/>
          </p:cNvPicPr>
          <p:nvPr/>
        </p:nvPicPr>
        <p:blipFill>
          <a:blip r:embed="rId2"/>
          <a:stretch>
            <a:fillRect/>
          </a:stretch>
        </p:blipFill>
        <p:spPr>
          <a:xfrm>
            <a:off x="749300" y="1165226"/>
            <a:ext cx="5346699" cy="1422400"/>
          </a:xfrm>
          <a:prstGeom prst="rect">
            <a:avLst/>
          </a:prstGeom>
        </p:spPr>
      </p:pic>
      <p:pic>
        <p:nvPicPr>
          <p:cNvPr id="12" name="图片 11">
            <a:extLst>
              <a:ext uri="{FF2B5EF4-FFF2-40B4-BE49-F238E27FC236}">
                <a16:creationId xmlns:a16="http://schemas.microsoft.com/office/drawing/2014/main" id="{91DC5F3C-878A-DE41-B259-1CC24C1E76B6}"/>
              </a:ext>
            </a:extLst>
          </p:cNvPr>
          <p:cNvPicPr>
            <a:picLocks noChangeAspect="1"/>
          </p:cNvPicPr>
          <p:nvPr/>
        </p:nvPicPr>
        <p:blipFill>
          <a:blip r:embed="rId3"/>
          <a:stretch>
            <a:fillRect/>
          </a:stretch>
        </p:blipFill>
        <p:spPr>
          <a:xfrm>
            <a:off x="736599" y="2529682"/>
            <a:ext cx="5346699" cy="1460500"/>
          </a:xfrm>
          <a:prstGeom prst="rect">
            <a:avLst/>
          </a:prstGeom>
        </p:spPr>
      </p:pic>
      <p:pic>
        <p:nvPicPr>
          <p:cNvPr id="13" name="图片 12">
            <a:extLst>
              <a:ext uri="{FF2B5EF4-FFF2-40B4-BE49-F238E27FC236}">
                <a16:creationId xmlns:a16="http://schemas.microsoft.com/office/drawing/2014/main" id="{618341DC-0D3D-504C-96C6-C892C9720DA5}"/>
              </a:ext>
            </a:extLst>
          </p:cNvPr>
          <p:cNvPicPr>
            <a:picLocks noChangeAspect="1"/>
          </p:cNvPicPr>
          <p:nvPr/>
        </p:nvPicPr>
        <p:blipFill>
          <a:blip r:embed="rId4"/>
          <a:stretch>
            <a:fillRect/>
          </a:stretch>
        </p:blipFill>
        <p:spPr>
          <a:xfrm>
            <a:off x="749300" y="3932238"/>
            <a:ext cx="5346699" cy="1447800"/>
          </a:xfrm>
          <a:prstGeom prst="rect">
            <a:avLst/>
          </a:prstGeom>
        </p:spPr>
      </p:pic>
      <p:pic>
        <p:nvPicPr>
          <p:cNvPr id="14" name="图片 13">
            <a:extLst>
              <a:ext uri="{FF2B5EF4-FFF2-40B4-BE49-F238E27FC236}">
                <a16:creationId xmlns:a16="http://schemas.microsoft.com/office/drawing/2014/main" id="{20E6BFC5-8B74-F441-AA45-131C3FEE7CA8}"/>
              </a:ext>
            </a:extLst>
          </p:cNvPr>
          <p:cNvPicPr>
            <a:picLocks noChangeAspect="1"/>
          </p:cNvPicPr>
          <p:nvPr/>
        </p:nvPicPr>
        <p:blipFill>
          <a:blip r:embed="rId5"/>
          <a:stretch>
            <a:fillRect/>
          </a:stretch>
        </p:blipFill>
        <p:spPr>
          <a:xfrm>
            <a:off x="736599" y="5327650"/>
            <a:ext cx="5359400" cy="1435100"/>
          </a:xfrm>
          <a:prstGeom prst="rect">
            <a:avLst/>
          </a:prstGeom>
        </p:spPr>
      </p:pic>
      <p:sp>
        <p:nvSpPr>
          <p:cNvPr id="15" name="右箭头 14">
            <a:extLst>
              <a:ext uri="{FF2B5EF4-FFF2-40B4-BE49-F238E27FC236}">
                <a16:creationId xmlns:a16="http://schemas.microsoft.com/office/drawing/2014/main" id="{EF5C5BBF-BE2B-C74E-99A1-6302C0951806}"/>
              </a:ext>
            </a:extLst>
          </p:cNvPr>
          <p:cNvSpPr/>
          <p:nvPr/>
        </p:nvSpPr>
        <p:spPr>
          <a:xfrm>
            <a:off x="6095999" y="1589881"/>
            <a:ext cx="1028701" cy="649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右箭头 15">
            <a:extLst>
              <a:ext uri="{FF2B5EF4-FFF2-40B4-BE49-F238E27FC236}">
                <a16:creationId xmlns:a16="http://schemas.microsoft.com/office/drawing/2014/main" id="{B33B3CE8-9D89-C84F-B9EB-45E7BFA31C20}"/>
              </a:ext>
            </a:extLst>
          </p:cNvPr>
          <p:cNvSpPr/>
          <p:nvPr/>
        </p:nvSpPr>
        <p:spPr>
          <a:xfrm>
            <a:off x="6108704" y="3105834"/>
            <a:ext cx="1028701" cy="649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右箭头 16">
            <a:extLst>
              <a:ext uri="{FF2B5EF4-FFF2-40B4-BE49-F238E27FC236}">
                <a16:creationId xmlns:a16="http://schemas.microsoft.com/office/drawing/2014/main" id="{5751335B-DA47-4540-B219-603EF41BEBE7}"/>
              </a:ext>
            </a:extLst>
          </p:cNvPr>
          <p:cNvSpPr/>
          <p:nvPr/>
        </p:nvSpPr>
        <p:spPr>
          <a:xfrm>
            <a:off x="6108704" y="4331494"/>
            <a:ext cx="1028701" cy="649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右箭头 25">
            <a:extLst>
              <a:ext uri="{FF2B5EF4-FFF2-40B4-BE49-F238E27FC236}">
                <a16:creationId xmlns:a16="http://schemas.microsoft.com/office/drawing/2014/main" id="{64CFAE36-78F2-9141-84F9-371CC1F31D5E}"/>
              </a:ext>
            </a:extLst>
          </p:cNvPr>
          <p:cNvSpPr/>
          <p:nvPr/>
        </p:nvSpPr>
        <p:spPr>
          <a:xfrm>
            <a:off x="6108704" y="5720556"/>
            <a:ext cx="1028701" cy="649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8A70DF2C-78C4-F24A-994A-827FE26A905C}"/>
              </a:ext>
            </a:extLst>
          </p:cNvPr>
          <p:cNvSpPr txBox="1"/>
          <p:nvPr/>
        </p:nvSpPr>
        <p:spPr>
          <a:xfrm>
            <a:off x="7124700" y="1375915"/>
            <a:ext cx="4629150" cy="1077218"/>
          </a:xfrm>
          <a:prstGeom prst="rect">
            <a:avLst/>
          </a:prstGeom>
          <a:noFill/>
        </p:spPr>
        <p:txBody>
          <a:bodyPr wrap="square" rtlCol="0">
            <a:spAutoFit/>
          </a:bodyPr>
          <a:lstStyle/>
          <a:p>
            <a:r>
              <a:rPr kumimoji="1" lang="en-US" altLang="zh-CN" sz="3200" dirty="0"/>
              <a:t>train: 0.57</a:t>
            </a:r>
          </a:p>
          <a:p>
            <a:r>
              <a:rPr kumimoji="1" lang="en-US" altLang="zh-CN" sz="3200" dirty="0"/>
              <a:t>test: 0.56 </a:t>
            </a:r>
            <a:endParaRPr kumimoji="1" lang="zh-CN" altLang="en-US" sz="3200" dirty="0"/>
          </a:p>
        </p:txBody>
      </p:sp>
      <p:sp>
        <p:nvSpPr>
          <p:cNvPr id="28" name="文本框 27">
            <a:extLst>
              <a:ext uri="{FF2B5EF4-FFF2-40B4-BE49-F238E27FC236}">
                <a16:creationId xmlns:a16="http://schemas.microsoft.com/office/drawing/2014/main" id="{5F60B51B-DE1E-6F4B-8E0A-B1C62C9FB32D}"/>
              </a:ext>
            </a:extLst>
          </p:cNvPr>
          <p:cNvSpPr txBox="1"/>
          <p:nvPr/>
        </p:nvSpPr>
        <p:spPr>
          <a:xfrm>
            <a:off x="7162811" y="2884388"/>
            <a:ext cx="4629150" cy="1077218"/>
          </a:xfrm>
          <a:prstGeom prst="rect">
            <a:avLst/>
          </a:prstGeom>
          <a:noFill/>
        </p:spPr>
        <p:txBody>
          <a:bodyPr wrap="square" rtlCol="0">
            <a:spAutoFit/>
          </a:bodyPr>
          <a:lstStyle/>
          <a:p>
            <a:r>
              <a:rPr kumimoji="1" lang="en-US" altLang="zh-CN" sz="3200" dirty="0"/>
              <a:t>train: 0.655</a:t>
            </a:r>
          </a:p>
          <a:p>
            <a:r>
              <a:rPr kumimoji="1" lang="en-US" altLang="zh-CN" sz="3200" dirty="0"/>
              <a:t>test: 0.625</a:t>
            </a:r>
            <a:endParaRPr kumimoji="1" lang="zh-CN" altLang="en-US" sz="3200" dirty="0"/>
          </a:p>
        </p:txBody>
      </p:sp>
      <p:sp>
        <p:nvSpPr>
          <p:cNvPr id="29" name="文本框 28">
            <a:extLst>
              <a:ext uri="{FF2B5EF4-FFF2-40B4-BE49-F238E27FC236}">
                <a16:creationId xmlns:a16="http://schemas.microsoft.com/office/drawing/2014/main" id="{CACBC031-149E-ED41-98E4-86A04E3E169A}"/>
              </a:ext>
            </a:extLst>
          </p:cNvPr>
          <p:cNvSpPr txBox="1"/>
          <p:nvPr/>
        </p:nvSpPr>
        <p:spPr>
          <a:xfrm>
            <a:off x="7162811" y="4117528"/>
            <a:ext cx="4629150" cy="1077218"/>
          </a:xfrm>
          <a:prstGeom prst="rect">
            <a:avLst/>
          </a:prstGeom>
          <a:noFill/>
        </p:spPr>
        <p:txBody>
          <a:bodyPr wrap="square" rtlCol="0">
            <a:spAutoFit/>
          </a:bodyPr>
          <a:lstStyle/>
          <a:p>
            <a:r>
              <a:rPr kumimoji="1" lang="en-US" altLang="zh-CN" sz="3200" dirty="0"/>
              <a:t>train: 0.664</a:t>
            </a:r>
          </a:p>
          <a:p>
            <a:r>
              <a:rPr kumimoji="1" lang="en-US" altLang="zh-CN" sz="3200" dirty="0"/>
              <a:t>test: 0.580</a:t>
            </a:r>
            <a:endParaRPr kumimoji="1" lang="zh-CN" altLang="en-US" sz="3200" dirty="0"/>
          </a:p>
        </p:txBody>
      </p:sp>
      <p:sp>
        <p:nvSpPr>
          <p:cNvPr id="30" name="文本框 29">
            <a:extLst>
              <a:ext uri="{FF2B5EF4-FFF2-40B4-BE49-F238E27FC236}">
                <a16:creationId xmlns:a16="http://schemas.microsoft.com/office/drawing/2014/main" id="{4D94F783-567F-0F43-9D54-95F0AD826A19}"/>
              </a:ext>
            </a:extLst>
          </p:cNvPr>
          <p:cNvSpPr txBox="1"/>
          <p:nvPr/>
        </p:nvSpPr>
        <p:spPr>
          <a:xfrm>
            <a:off x="7162811" y="5506590"/>
            <a:ext cx="4629150" cy="1077218"/>
          </a:xfrm>
          <a:prstGeom prst="rect">
            <a:avLst/>
          </a:prstGeom>
          <a:noFill/>
        </p:spPr>
        <p:txBody>
          <a:bodyPr wrap="square" rtlCol="0">
            <a:spAutoFit/>
          </a:bodyPr>
          <a:lstStyle/>
          <a:p>
            <a:r>
              <a:rPr kumimoji="1" lang="en-US" altLang="zh-CN" sz="3200" dirty="0"/>
              <a:t>train: 0.57</a:t>
            </a:r>
          </a:p>
          <a:p>
            <a:r>
              <a:rPr kumimoji="1" lang="en-US" altLang="zh-CN" sz="3200" dirty="0"/>
              <a:t>test: 0.568</a:t>
            </a:r>
            <a:endParaRPr kumimoji="1" lang="zh-CN" altLang="en-US" sz="3200" dirty="0"/>
          </a:p>
        </p:txBody>
      </p:sp>
      <p:sp>
        <p:nvSpPr>
          <p:cNvPr id="18" name="文本占位符 1">
            <a:extLst>
              <a:ext uri="{FF2B5EF4-FFF2-40B4-BE49-F238E27FC236}">
                <a16:creationId xmlns:a16="http://schemas.microsoft.com/office/drawing/2014/main" id="{02E5330E-D542-9145-BE6B-3FD2FD3E4525}"/>
              </a:ext>
            </a:extLst>
          </p:cNvPr>
          <p:cNvSpPr>
            <a:spLocks noGrp="1"/>
          </p:cNvSpPr>
          <p:nvPr>
            <p:ph type="body" sz="quarter" idx="10"/>
          </p:nvPr>
        </p:nvSpPr>
        <p:spPr>
          <a:xfrm>
            <a:off x="8785511" y="6175109"/>
            <a:ext cx="3303395" cy="389467"/>
          </a:xfrm>
        </p:spPr>
        <p:txBody>
          <a:bodyPr/>
          <a:lstStyle/>
          <a:p>
            <a:pPr algn="r"/>
            <a:r>
              <a:rPr kumimoji="1" lang="en-US" altLang="zh-CN" dirty="0"/>
              <a:t>PART</a:t>
            </a:r>
            <a:r>
              <a:rPr kumimoji="1" lang="zh-CN" altLang="en-US" dirty="0"/>
              <a:t> </a:t>
            </a:r>
            <a:r>
              <a:rPr kumimoji="1" lang="en-US" altLang="zh-CN" dirty="0"/>
              <a:t>FIVE</a:t>
            </a:r>
            <a:r>
              <a:rPr kumimoji="1" lang="zh-CN" altLang="en-US" dirty="0"/>
              <a:t> </a:t>
            </a:r>
          </a:p>
        </p:txBody>
      </p:sp>
    </p:spTree>
    <p:extLst>
      <p:ext uri="{BB962C8B-B14F-4D97-AF65-F5344CB8AC3E}">
        <p14:creationId xmlns:p14="http://schemas.microsoft.com/office/powerpoint/2010/main" val="4057554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内容占位符 4" descr="图片包含 物体&#10;&#10;描述已自动生成">
            <a:extLst>
              <a:ext uri="{FF2B5EF4-FFF2-40B4-BE49-F238E27FC236}">
                <a16:creationId xmlns:a16="http://schemas.microsoft.com/office/drawing/2014/main" id="{FB409AFD-6701-E840-81C8-AE958AD95150}"/>
              </a:ext>
            </a:extLst>
          </p:cNvPr>
          <p:cNvPicPr>
            <a:picLocks noChangeAspect="1"/>
          </p:cNvPicPr>
          <p:nvPr/>
        </p:nvPicPr>
        <p:blipFill>
          <a:blip r:embed="rId2"/>
          <a:stretch>
            <a:fillRect/>
          </a:stretch>
        </p:blipFill>
        <p:spPr>
          <a:xfrm>
            <a:off x="2273299" y="5003538"/>
            <a:ext cx="4064000" cy="266700"/>
          </a:xfrm>
          <a:prstGeom prst="rect">
            <a:avLst/>
          </a:prstGeom>
          <a:solidFill>
            <a:schemeClr val="bg1"/>
          </a:solidFill>
        </p:spPr>
      </p:pic>
      <p:pic>
        <p:nvPicPr>
          <p:cNvPr id="16" name="图片 15">
            <a:extLst>
              <a:ext uri="{FF2B5EF4-FFF2-40B4-BE49-F238E27FC236}">
                <a16:creationId xmlns:a16="http://schemas.microsoft.com/office/drawing/2014/main" id="{00809D31-1F7F-334D-8871-0AAE7AE84BCE}"/>
              </a:ext>
            </a:extLst>
          </p:cNvPr>
          <p:cNvPicPr>
            <a:picLocks noChangeAspect="1"/>
          </p:cNvPicPr>
          <p:nvPr/>
        </p:nvPicPr>
        <p:blipFill>
          <a:blip r:embed="rId3"/>
          <a:stretch>
            <a:fillRect/>
          </a:stretch>
        </p:blipFill>
        <p:spPr>
          <a:xfrm>
            <a:off x="5573549" y="4983713"/>
            <a:ext cx="4229100" cy="241300"/>
          </a:xfrm>
          <a:prstGeom prst="rect">
            <a:avLst/>
          </a:prstGeom>
        </p:spPr>
      </p:pic>
      <p:graphicFrame>
        <p:nvGraphicFramePr>
          <p:cNvPr id="4" name="图示 3">
            <a:extLst>
              <a:ext uri="{FF2B5EF4-FFF2-40B4-BE49-F238E27FC236}">
                <a16:creationId xmlns:a16="http://schemas.microsoft.com/office/drawing/2014/main" id="{A423B830-A085-5D45-96A7-23A22259D78A}"/>
              </a:ext>
            </a:extLst>
          </p:cNvPr>
          <p:cNvGraphicFramePr/>
          <p:nvPr>
            <p:extLst>
              <p:ext uri="{D42A27DB-BD31-4B8C-83A1-F6EECF244321}">
                <p14:modId xmlns:p14="http://schemas.microsoft.com/office/powerpoint/2010/main" val="1905997625"/>
              </p:ext>
            </p:extLst>
          </p:nvPr>
        </p:nvGraphicFramePr>
        <p:xfrm>
          <a:off x="1348509" y="166152"/>
          <a:ext cx="8128000" cy="47723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矩形 4">
            <a:extLst>
              <a:ext uri="{FF2B5EF4-FFF2-40B4-BE49-F238E27FC236}">
                <a16:creationId xmlns:a16="http://schemas.microsoft.com/office/drawing/2014/main" id="{C12B2B51-D196-4345-BC98-85E920CBAE46}"/>
              </a:ext>
            </a:extLst>
          </p:cNvPr>
          <p:cNvSpPr/>
          <p:nvPr/>
        </p:nvSpPr>
        <p:spPr>
          <a:xfrm>
            <a:off x="1723804" y="5540515"/>
            <a:ext cx="8744392" cy="646331"/>
          </a:xfrm>
          <a:prstGeom prst="rect">
            <a:avLst/>
          </a:prstGeom>
        </p:spPr>
        <p:txBody>
          <a:bodyPr wrap="square">
            <a:spAutoFit/>
          </a:bodyPr>
          <a:lstStyle/>
          <a:p>
            <a:r>
              <a:rPr kumimoji="1" lang="en-US" altLang="zh-CN" b="1" dirty="0">
                <a:solidFill>
                  <a:srgbClr val="002060"/>
                </a:solidFill>
              </a:rPr>
              <a:t>We cannot say which method is better since their accuracy are similar and both of them are not too high. </a:t>
            </a:r>
            <a:endParaRPr kumimoji="1" lang="zh-CN" altLang="en-US" b="1" dirty="0">
              <a:solidFill>
                <a:srgbClr val="002060"/>
              </a:solidFill>
            </a:endParaRPr>
          </a:p>
        </p:txBody>
      </p:sp>
      <p:sp>
        <p:nvSpPr>
          <p:cNvPr id="6" name="文本占位符 1">
            <a:extLst>
              <a:ext uri="{FF2B5EF4-FFF2-40B4-BE49-F238E27FC236}">
                <a16:creationId xmlns:a16="http://schemas.microsoft.com/office/drawing/2014/main" id="{C9F8FCA6-1502-D243-AFB8-C2DA8EC99347}"/>
              </a:ext>
            </a:extLst>
          </p:cNvPr>
          <p:cNvSpPr>
            <a:spLocks noGrp="1"/>
          </p:cNvSpPr>
          <p:nvPr>
            <p:ph type="body" sz="quarter" idx="10"/>
          </p:nvPr>
        </p:nvSpPr>
        <p:spPr>
          <a:xfrm>
            <a:off x="8699620" y="166152"/>
            <a:ext cx="3303395" cy="389467"/>
          </a:xfrm>
        </p:spPr>
        <p:txBody>
          <a:bodyPr/>
          <a:lstStyle/>
          <a:p>
            <a:pPr algn="r"/>
            <a:r>
              <a:rPr kumimoji="1" lang="en-US" altLang="zh-CN" dirty="0"/>
              <a:t>PART</a:t>
            </a:r>
            <a:r>
              <a:rPr kumimoji="1" lang="zh-CN" altLang="en-US" dirty="0"/>
              <a:t> </a:t>
            </a:r>
            <a:r>
              <a:rPr kumimoji="1" lang="en-US" altLang="zh-CN" dirty="0"/>
              <a:t>FIVE</a:t>
            </a:r>
            <a:r>
              <a:rPr kumimoji="1" lang="zh-CN" altLang="en-US" dirty="0"/>
              <a:t> </a:t>
            </a:r>
          </a:p>
        </p:txBody>
      </p:sp>
    </p:spTree>
    <p:extLst>
      <p:ext uri="{BB962C8B-B14F-4D97-AF65-F5344CB8AC3E}">
        <p14:creationId xmlns:p14="http://schemas.microsoft.com/office/powerpoint/2010/main" val="311445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en-US" altLang="zh-CN" dirty="0"/>
              <a:t>CONCLUSION</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SIX</a:t>
            </a:r>
            <a:endParaRPr kumimoji="1" lang="zh-CN" altLang="en-US" dirty="0"/>
          </a:p>
        </p:txBody>
      </p:sp>
      <p:sp>
        <p:nvSpPr>
          <p:cNvPr id="7" name="矩形 6"/>
          <p:cNvSpPr/>
          <p:nvPr/>
        </p:nvSpPr>
        <p:spPr>
          <a:xfrm>
            <a:off x="4889817" y="4381144"/>
            <a:ext cx="2412366" cy="1133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
        <p:nvSpPr>
          <p:cNvPr id="5" name="文本占位符 1">
            <a:extLst>
              <a:ext uri="{FF2B5EF4-FFF2-40B4-BE49-F238E27FC236}">
                <a16:creationId xmlns:a16="http://schemas.microsoft.com/office/drawing/2014/main" id="{381F3DB6-875F-924E-8055-883230A8BB4C}"/>
              </a:ext>
            </a:extLst>
          </p:cNvPr>
          <p:cNvSpPr>
            <a:spLocks noGrp="1"/>
          </p:cNvSpPr>
          <p:nvPr>
            <p:ph type="body" sz="quarter" idx="10"/>
          </p:nvPr>
        </p:nvSpPr>
        <p:spPr>
          <a:xfrm>
            <a:off x="265304" y="220133"/>
            <a:ext cx="3303395" cy="389467"/>
          </a:xfrm>
        </p:spPr>
        <p:txBody>
          <a:bodyPr/>
          <a:lstStyle/>
          <a:p>
            <a:r>
              <a:rPr lang="en-US" altLang="zh-CN" dirty="0">
                <a:solidFill>
                  <a:srgbClr val="000000"/>
                </a:solidFill>
                <a:latin typeface="Segoe UI"/>
                <a:ea typeface="微软雅黑"/>
              </a:rPr>
              <a:t>Northeastern University</a:t>
            </a:r>
            <a:endParaRPr lang="zh-CN" altLang="en-US" dirty="0">
              <a:solidFill>
                <a:srgbClr val="000000"/>
              </a:solidFill>
              <a:latin typeface="Segoe UI"/>
              <a:ea typeface="微软雅黑"/>
            </a:endParaRPr>
          </a:p>
        </p:txBody>
      </p:sp>
    </p:spTree>
    <p:extLst>
      <p:ext uri="{BB962C8B-B14F-4D97-AF65-F5344CB8AC3E}">
        <p14:creationId xmlns:p14="http://schemas.microsoft.com/office/powerpoint/2010/main" val="1385414639"/>
      </p:ext>
    </p:extLst>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a:t>
            </a:r>
            <a:r>
              <a:rPr kumimoji="1" lang="zh-CN" altLang="en-US" dirty="0"/>
              <a:t> </a:t>
            </a:r>
            <a:r>
              <a:rPr kumimoji="1" lang="en-US" altLang="zh-CN" dirty="0"/>
              <a:t>SIX</a:t>
            </a:r>
            <a:r>
              <a:rPr kumimoji="1" lang="zh-CN" altLang="en-US" dirty="0"/>
              <a:t> </a:t>
            </a:r>
          </a:p>
        </p:txBody>
      </p:sp>
      <p:sp>
        <p:nvSpPr>
          <p:cNvPr id="5" name="Content Placeholder 2">
            <a:extLst>
              <a:ext uri="{FF2B5EF4-FFF2-40B4-BE49-F238E27FC236}">
                <a16:creationId xmlns:a16="http://schemas.microsoft.com/office/drawing/2014/main" id="{75EF6942-D734-6248-A52B-50E88992DA45}"/>
              </a:ext>
            </a:extLst>
          </p:cNvPr>
          <p:cNvSpPr txBox="1">
            <a:spLocks/>
          </p:cNvSpPr>
          <p:nvPr/>
        </p:nvSpPr>
        <p:spPr>
          <a:xfrm>
            <a:off x="499967" y="1360227"/>
            <a:ext cx="8152713" cy="43332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t>We were able to build the 2D CNN model and the 3D CNN model with the best possible accuracy.</a:t>
            </a:r>
          </a:p>
          <a:p>
            <a:pPr>
              <a:lnSpc>
                <a:spcPct val="150000"/>
              </a:lnSpc>
            </a:pPr>
            <a:r>
              <a:rPr lang="en-US" sz="2400" dirty="0"/>
              <a:t>2D approach has lower computational and memory requirements, compared to one using 3D images</a:t>
            </a:r>
          </a:p>
          <a:p>
            <a:pPr>
              <a:lnSpc>
                <a:spcPct val="150000"/>
              </a:lnSpc>
            </a:pPr>
            <a:r>
              <a:rPr lang="en-US" sz="2400" dirty="0"/>
              <a:t>However, an important drawback of such an approach is that 3 axis anatomic correlation is completed discarded.</a:t>
            </a:r>
          </a:p>
          <a:p>
            <a:pPr marL="0" indent="0">
              <a:lnSpc>
                <a:spcPct val="150000"/>
              </a:lnSpc>
              <a:buFont typeface="Arial" panose="020B0604020202020204" pitchFamily="34" charset="0"/>
              <a:buNone/>
            </a:pPr>
            <a:endParaRPr lang="en-US" sz="2400" dirty="0"/>
          </a:p>
        </p:txBody>
      </p:sp>
    </p:spTree>
    <p:extLst>
      <p:ext uri="{BB962C8B-B14F-4D97-AF65-F5344CB8AC3E}">
        <p14:creationId xmlns:p14="http://schemas.microsoft.com/office/powerpoint/2010/main" val="21380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kumimoji="1" lang="en-US" altLang="zh-CN" dirty="0"/>
              <a:t>LIMITATION</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SEVEN</a:t>
            </a:r>
            <a:endParaRPr kumimoji="1" lang="zh-CN" altLang="en-US" dirty="0"/>
          </a:p>
        </p:txBody>
      </p:sp>
      <p:sp>
        <p:nvSpPr>
          <p:cNvPr id="5" name="矩形 4">
            <a:extLst>
              <a:ext uri="{FF2B5EF4-FFF2-40B4-BE49-F238E27FC236}">
                <a16:creationId xmlns:a16="http://schemas.microsoft.com/office/drawing/2014/main" id="{1B751DB1-B67B-9747-BAAD-E0915504224B}"/>
              </a:ext>
            </a:extLst>
          </p:cNvPr>
          <p:cNvSpPr/>
          <p:nvPr/>
        </p:nvSpPr>
        <p:spPr>
          <a:xfrm>
            <a:off x="4477175" y="4503822"/>
            <a:ext cx="3237650" cy="116305"/>
          </a:xfrm>
          <a:prstGeom prst="rect">
            <a:avLst/>
          </a:prstGeom>
          <a:solidFill>
            <a:srgbClr val="7030A0"/>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defRPr/>
            </a:pPr>
            <a:endParaRPr lang="zh-CN" altLang="en-US" kern="0" dirty="0">
              <a:solidFill>
                <a:prstClr val="white"/>
              </a:solidFill>
              <a:highlight>
                <a:srgbClr val="E73A1C"/>
              </a:highlight>
              <a:latin typeface="Segoe UI"/>
              <a:ea typeface="微软雅黑"/>
            </a:endParaRPr>
          </a:p>
        </p:txBody>
      </p:sp>
      <p:sp>
        <p:nvSpPr>
          <p:cNvPr id="6" name="文本占位符 1">
            <a:extLst>
              <a:ext uri="{FF2B5EF4-FFF2-40B4-BE49-F238E27FC236}">
                <a16:creationId xmlns:a16="http://schemas.microsoft.com/office/drawing/2014/main" id="{B0428083-E230-3440-9440-70F764DD2DE1}"/>
              </a:ext>
            </a:extLst>
          </p:cNvPr>
          <p:cNvSpPr>
            <a:spLocks noGrp="1"/>
          </p:cNvSpPr>
          <p:nvPr>
            <p:ph type="body" sz="quarter" idx="10"/>
          </p:nvPr>
        </p:nvSpPr>
        <p:spPr>
          <a:xfrm>
            <a:off x="265304" y="220133"/>
            <a:ext cx="3303395" cy="389467"/>
          </a:xfrm>
        </p:spPr>
        <p:txBody>
          <a:bodyPr/>
          <a:lstStyle/>
          <a:p>
            <a:r>
              <a:rPr lang="en-US" altLang="zh-CN" dirty="0">
                <a:solidFill>
                  <a:srgbClr val="000000"/>
                </a:solidFill>
                <a:latin typeface="Segoe UI"/>
                <a:ea typeface="微软雅黑"/>
              </a:rPr>
              <a:t>Northeastern University</a:t>
            </a:r>
            <a:endParaRPr lang="zh-CN" altLang="en-US" dirty="0">
              <a:solidFill>
                <a:srgbClr val="000000"/>
              </a:solidFill>
              <a:latin typeface="Segoe UI"/>
              <a:ea typeface="微软雅黑"/>
            </a:endParaRPr>
          </a:p>
        </p:txBody>
      </p:sp>
    </p:spTree>
    <p:extLst>
      <p:ext uri="{BB962C8B-B14F-4D97-AF65-F5344CB8AC3E}">
        <p14:creationId xmlns:p14="http://schemas.microsoft.com/office/powerpoint/2010/main" val="2528665908"/>
      </p:ext>
    </p:extLst>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2">
            <a:extLst>
              <a:ext uri="{FF2B5EF4-FFF2-40B4-BE49-F238E27FC236}">
                <a16:creationId xmlns:a16="http://schemas.microsoft.com/office/drawing/2014/main" id="{E773DA14-45FF-C04C-9282-8B168526AD1A}"/>
              </a:ext>
            </a:extLst>
          </p:cNvPr>
          <p:cNvGraphicFramePr>
            <a:graphicFrameLocks/>
          </p:cNvGraphicFramePr>
          <p:nvPr>
            <p:extLst>
              <p:ext uri="{D42A27DB-BD31-4B8C-83A1-F6EECF244321}">
                <p14:modId xmlns:p14="http://schemas.microsoft.com/office/powerpoint/2010/main" val="334792962"/>
              </p:ext>
            </p:extLst>
          </p:nvPr>
        </p:nvGraphicFramePr>
        <p:xfrm>
          <a:off x="838200" y="476250"/>
          <a:ext cx="10515600" cy="5700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占位符 1">
            <a:extLst>
              <a:ext uri="{FF2B5EF4-FFF2-40B4-BE49-F238E27FC236}">
                <a16:creationId xmlns:a16="http://schemas.microsoft.com/office/drawing/2014/main" id="{0263D28B-D9D1-0F49-A11C-0DD559252620}"/>
              </a:ext>
            </a:extLst>
          </p:cNvPr>
          <p:cNvSpPr>
            <a:spLocks noGrp="1"/>
          </p:cNvSpPr>
          <p:nvPr>
            <p:ph type="body" sz="quarter" idx="10"/>
          </p:nvPr>
        </p:nvSpPr>
        <p:spPr>
          <a:xfrm>
            <a:off x="265304" y="220133"/>
            <a:ext cx="3303395" cy="389467"/>
          </a:xfrm>
        </p:spPr>
        <p:txBody>
          <a:bodyPr/>
          <a:lstStyle/>
          <a:p>
            <a:r>
              <a:rPr kumimoji="1" lang="en-US" altLang="zh-CN" dirty="0"/>
              <a:t>PART</a:t>
            </a:r>
            <a:r>
              <a:rPr kumimoji="1" lang="zh-CN" altLang="en-US" dirty="0"/>
              <a:t> </a:t>
            </a:r>
            <a:r>
              <a:rPr kumimoji="1" lang="en-US" altLang="zh-CN" dirty="0"/>
              <a:t>SEVEN</a:t>
            </a:r>
            <a:r>
              <a:rPr kumimoji="1" lang="zh-CN" altLang="en-US" dirty="0"/>
              <a:t> </a:t>
            </a:r>
          </a:p>
        </p:txBody>
      </p:sp>
    </p:spTree>
    <p:extLst>
      <p:ext uri="{BB962C8B-B14F-4D97-AF65-F5344CB8AC3E}">
        <p14:creationId xmlns:p14="http://schemas.microsoft.com/office/powerpoint/2010/main" val="2909767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F1C33950-9D91-4C41-894B-23B4EA4EB7DD}"/>
              </a:ext>
            </a:extLst>
          </p:cNvPr>
          <p:cNvPicPr>
            <a:picLocks noChangeAspect="1"/>
          </p:cNvPicPr>
          <p:nvPr/>
        </p:nvPicPr>
        <p:blipFill>
          <a:blip r:embed="rId2"/>
          <a:stretch>
            <a:fillRect/>
          </a:stretch>
        </p:blipFill>
        <p:spPr>
          <a:xfrm>
            <a:off x="732711" y="1419226"/>
            <a:ext cx="5210175" cy="3356749"/>
          </a:xfrm>
          <a:prstGeom prst="rect">
            <a:avLst/>
          </a:prstGeom>
        </p:spPr>
      </p:pic>
      <p:pic>
        <p:nvPicPr>
          <p:cNvPr id="7" name="Picture 6">
            <a:extLst>
              <a:ext uri="{FF2B5EF4-FFF2-40B4-BE49-F238E27FC236}">
                <a16:creationId xmlns:a16="http://schemas.microsoft.com/office/drawing/2014/main" id="{E51C76FC-68B1-C248-B051-341374CD7166}"/>
              </a:ext>
            </a:extLst>
          </p:cNvPr>
          <p:cNvPicPr>
            <a:picLocks noChangeAspect="1"/>
          </p:cNvPicPr>
          <p:nvPr/>
        </p:nvPicPr>
        <p:blipFill>
          <a:blip r:embed="rId3"/>
          <a:stretch>
            <a:fillRect/>
          </a:stretch>
        </p:blipFill>
        <p:spPr>
          <a:xfrm>
            <a:off x="6095999" y="1419226"/>
            <a:ext cx="5210175" cy="3356750"/>
          </a:xfrm>
          <a:prstGeom prst="rect">
            <a:avLst/>
          </a:prstGeom>
        </p:spPr>
      </p:pic>
      <p:sp>
        <p:nvSpPr>
          <p:cNvPr id="8" name="TextBox 7">
            <a:extLst>
              <a:ext uri="{FF2B5EF4-FFF2-40B4-BE49-F238E27FC236}">
                <a16:creationId xmlns:a16="http://schemas.microsoft.com/office/drawing/2014/main" id="{22A01667-926E-D649-A17D-B8E3D62BFB06}"/>
              </a:ext>
            </a:extLst>
          </p:cNvPr>
          <p:cNvSpPr txBox="1"/>
          <p:nvPr/>
        </p:nvSpPr>
        <p:spPr>
          <a:xfrm>
            <a:off x="732711" y="5069442"/>
            <a:ext cx="10010774" cy="369332"/>
          </a:xfrm>
          <a:prstGeom prst="rect">
            <a:avLst/>
          </a:prstGeom>
          <a:noFill/>
        </p:spPr>
        <p:txBody>
          <a:bodyPr wrap="square" rtlCol="0">
            <a:spAutoFit/>
          </a:bodyPr>
          <a:lstStyle/>
          <a:p>
            <a:r>
              <a:rPr lang="en-US" dirty="0"/>
              <a:t>Normal Human Brain                                                              Alzheimer’s Patient’s Brain</a:t>
            </a:r>
          </a:p>
        </p:txBody>
      </p:sp>
      <p:sp>
        <p:nvSpPr>
          <p:cNvPr id="9" name="文本占位符 1">
            <a:extLst>
              <a:ext uri="{FF2B5EF4-FFF2-40B4-BE49-F238E27FC236}">
                <a16:creationId xmlns:a16="http://schemas.microsoft.com/office/drawing/2014/main" id="{F1C29237-3BED-6C4B-A09F-AC7E26E6744B}"/>
              </a:ext>
            </a:extLst>
          </p:cNvPr>
          <p:cNvSpPr>
            <a:spLocks noGrp="1"/>
          </p:cNvSpPr>
          <p:nvPr>
            <p:ph type="body" sz="quarter" idx="10"/>
          </p:nvPr>
        </p:nvSpPr>
        <p:spPr>
          <a:xfrm>
            <a:off x="265304" y="220133"/>
            <a:ext cx="3303395" cy="389467"/>
          </a:xfrm>
        </p:spPr>
        <p:txBody>
          <a:bodyPr/>
          <a:lstStyle/>
          <a:p>
            <a:r>
              <a:rPr kumimoji="1" lang="en-US" altLang="zh-CN" dirty="0"/>
              <a:t>PART</a:t>
            </a:r>
            <a:r>
              <a:rPr kumimoji="1" lang="zh-CN" altLang="en-US" dirty="0"/>
              <a:t> </a:t>
            </a:r>
            <a:r>
              <a:rPr kumimoji="1" lang="en-US" altLang="zh-CN" dirty="0"/>
              <a:t>ONE</a:t>
            </a:r>
            <a:r>
              <a:rPr kumimoji="1" lang="zh-CN" altLang="en-US" dirty="0"/>
              <a:t> </a:t>
            </a:r>
          </a:p>
        </p:txBody>
      </p:sp>
    </p:spTree>
    <p:extLst>
      <p:ext uri="{BB962C8B-B14F-4D97-AF65-F5344CB8AC3E}">
        <p14:creationId xmlns:p14="http://schemas.microsoft.com/office/powerpoint/2010/main" val="6489428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2">
            <a:extLst>
              <a:ext uri="{FF2B5EF4-FFF2-40B4-BE49-F238E27FC236}">
                <a16:creationId xmlns:a16="http://schemas.microsoft.com/office/drawing/2014/main" id="{C1393D70-CF32-A146-8BEC-DF2518CE411D}"/>
              </a:ext>
            </a:extLst>
          </p:cNvPr>
          <p:cNvGraphicFramePr>
            <a:graphicFrameLocks/>
          </p:cNvGraphicFramePr>
          <p:nvPr>
            <p:extLst>
              <p:ext uri="{D42A27DB-BD31-4B8C-83A1-F6EECF244321}">
                <p14:modId xmlns:p14="http://schemas.microsoft.com/office/powerpoint/2010/main" val="3736671582"/>
              </p:ext>
            </p:extLst>
          </p:nvPr>
        </p:nvGraphicFramePr>
        <p:xfrm>
          <a:off x="838200" y="438150"/>
          <a:ext cx="10515600" cy="57388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占位符 1">
            <a:extLst>
              <a:ext uri="{FF2B5EF4-FFF2-40B4-BE49-F238E27FC236}">
                <a16:creationId xmlns:a16="http://schemas.microsoft.com/office/drawing/2014/main" id="{649F4DFF-1D3F-3F4B-A8A6-DF45A5759EC9}"/>
              </a:ext>
            </a:extLst>
          </p:cNvPr>
          <p:cNvSpPr>
            <a:spLocks noGrp="1"/>
          </p:cNvSpPr>
          <p:nvPr>
            <p:ph type="body" sz="quarter" idx="10"/>
          </p:nvPr>
        </p:nvSpPr>
        <p:spPr>
          <a:xfrm>
            <a:off x="238009" y="48683"/>
            <a:ext cx="3303395" cy="389467"/>
          </a:xfrm>
        </p:spPr>
        <p:txBody>
          <a:bodyPr/>
          <a:lstStyle/>
          <a:p>
            <a:r>
              <a:rPr kumimoji="1" lang="en-US" altLang="zh-CN" dirty="0"/>
              <a:t>PART</a:t>
            </a:r>
            <a:r>
              <a:rPr kumimoji="1" lang="zh-CN" altLang="en-US" dirty="0"/>
              <a:t> </a:t>
            </a:r>
            <a:r>
              <a:rPr kumimoji="1" lang="en-US" altLang="zh-CN" dirty="0"/>
              <a:t>SEVEN</a:t>
            </a:r>
            <a:r>
              <a:rPr kumimoji="1" lang="zh-CN" altLang="en-US" dirty="0"/>
              <a:t> </a:t>
            </a:r>
          </a:p>
        </p:txBody>
      </p:sp>
    </p:spTree>
    <p:extLst>
      <p:ext uri="{BB962C8B-B14F-4D97-AF65-F5344CB8AC3E}">
        <p14:creationId xmlns:p14="http://schemas.microsoft.com/office/powerpoint/2010/main" val="267445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2">
            <a:extLst>
              <a:ext uri="{FF2B5EF4-FFF2-40B4-BE49-F238E27FC236}">
                <a16:creationId xmlns:a16="http://schemas.microsoft.com/office/drawing/2014/main" id="{721957CF-BC78-F744-87AE-8844C2EE534C}"/>
              </a:ext>
            </a:extLst>
          </p:cNvPr>
          <p:cNvGraphicFramePr>
            <a:graphicFrameLocks/>
          </p:cNvGraphicFramePr>
          <p:nvPr>
            <p:extLst>
              <p:ext uri="{D42A27DB-BD31-4B8C-83A1-F6EECF244321}">
                <p14:modId xmlns:p14="http://schemas.microsoft.com/office/powerpoint/2010/main" val="3884361464"/>
              </p:ext>
            </p:extLst>
          </p:nvPr>
        </p:nvGraphicFramePr>
        <p:xfrm>
          <a:off x="838200" y="647700"/>
          <a:ext cx="10515600" cy="5529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文本占位符 1">
            <a:extLst>
              <a:ext uri="{FF2B5EF4-FFF2-40B4-BE49-F238E27FC236}">
                <a16:creationId xmlns:a16="http://schemas.microsoft.com/office/drawing/2014/main" id="{38703435-37E9-394A-A2AB-680B63914611}"/>
              </a:ext>
            </a:extLst>
          </p:cNvPr>
          <p:cNvSpPr>
            <a:spLocks noGrp="1"/>
          </p:cNvSpPr>
          <p:nvPr>
            <p:ph type="body" sz="quarter" idx="10"/>
          </p:nvPr>
        </p:nvSpPr>
        <p:spPr>
          <a:xfrm>
            <a:off x="265304" y="220133"/>
            <a:ext cx="3303395" cy="389467"/>
          </a:xfrm>
        </p:spPr>
        <p:txBody>
          <a:bodyPr/>
          <a:lstStyle/>
          <a:p>
            <a:r>
              <a:rPr kumimoji="1" lang="en-US" altLang="zh-CN" dirty="0"/>
              <a:t>PART</a:t>
            </a:r>
            <a:r>
              <a:rPr kumimoji="1" lang="zh-CN" altLang="en-US" dirty="0"/>
              <a:t> </a:t>
            </a:r>
            <a:r>
              <a:rPr kumimoji="1" lang="en-US" altLang="zh-CN" dirty="0"/>
              <a:t>SEVEN</a:t>
            </a:r>
            <a:r>
              <a:rPr kumimoji="1" lang="zh-CN" altLang="en-US" dirty="0"/>
              <a:t> </a:t>
            </a:r>
          </a:p>
        </p:txBody>
      </p:sp>
    </p:spTree>
    <p:extLst>
      <p:ext uri="{BB962C8B-B14F-4D97-AF65-F5344CB8AC3E}">
        <p14:creationId xmlns:p14="http://schemas.microsoft.com/office/powerpoint/2010/main" val="364171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22697" y="2960118"/>
            <a:ext cx="11146606" cy="937764"/>
          </a:xfrm>
        </p:spPr>
        <p:txBody>
          <a:bodyPr/>
          <a:lstStyle/>
          <a:p>
            <a:r>
              <a:rPr lang="en-US" altLang="zh-CN" dirty="0">
                <a:latin typeface="Segoe UI"/>
                <a:ea typeface="微软雅黑"/>
              </a:rPr>
              <a:t>THANK</a:t>
            </a:r>
            <a:r>
              <a:rPr lang="zh-CN" altLang="en-US" dirty="0">
                <a:latin typeface="Segoe UI"/>
                <a:ea typeface="微软雅黑"/>
              </a:rPr>
              <a:t> </a:t>
            </a:r>
            <a:r>
              <a:rPr lang="en-US" altLang="zh-CN" dirty="0">
                <a:latin typeface="Segoe UI"/>
                <a:ea typeface="微软雅黑"/>
              </a:rPr>
              <a:t>YOU</a:t>
            </a:r>
            <a:r>
              <a:rPr lang="zh-CN" altLang="en-US" dirty="0">
                <a:latin typeface="Segoe UI"/>
                <a:ea typeface="微软雅黑"/>
              </a:rPr>
              <a:t> </a:t>
            </a:r>
            <a:r>
              <a:rPr lang="en-US" altLang="zh-CN" dirty="0">
                <a:latin typeface="Segoe UI"/>
                <a:ea typeface="微软雅黑"/>
              </a:rPr>
              <a:t>FOR</a:t>
            </a:r>
            <a:r>
              <a:rPr lang="zh-CN" altLang="en-US" dirty="0">
                <a:latin typeface="Segoe UI"/>
                <a:ea typeface="微软雅黑"/>
              </a:rPr>
              <a:t> </a:t>
            </a:r>
            <a:r>
              <a:rPr lang="en-US" altLang="zh-CN" dirty="0">
                <a:latin typeface="Segoe UI"/>
                <a:ea typeface="微软雅黑"/>
              </a:rPr>
              <a:t>WATCHING</a:t>
            </a:r>
          </a:p>
        </p:txBody>
      </p:sp>
    </p:spTree>
    <p:extLst>
      <p:ext uri="{BB962C8B-B14F-4D97-AF65-F5344CB8AC3E}">
        <p14:creationId xmlns:p14="http://schemas.microsoft.com/office/powerpoint/2010/main" val="10038860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2326105" y="1669143"/>
            <a:ext cx="7539792" cy="1876164"/>
          </a:xfrm>
        </p:spPr>
        <p:txBody>
          <a:bodyPr/>
          <a:lstStyle/>
          <a:p>
            <a:r>
              <a:rPr kumimoji="1" lang="en-US" altLang="zh-CN" dirty="0"/>
              <a:t>DATA PREPROCESSING</a:t>
            </a:r>
            <a:endParaRPr kumimoji="1" lang="zh-CN" altLang="en-US" dirty="0"/>
          </a:p>
        </p:txBody>
      </p:sp>
      <p:sp>
        <p:nvSpPr>
          <p:cNvPr id="4" name="文本占位符 3"/>
          <p:cNvSpPr>
            <a:spLocks noGrp="1"/>
          </p:cNvSpPr>
          <p:nvPr>
            <p:ph type="body" sz="quarter" idx="12"/>
          </p:nvPr>
        </p:nvSpPr>
        <p:spPr/>
        <p:txBody>
          <a:bodyPr/>
          <a:lstStyle/>
          <a:p>
            <a:r>
              <a:rPr kumimoji="1" lang="en-US" altLang="zh-CN" dirty="0"/>
              <a:t>PART</a:t>
            </a:r>
            <a:r>
              <a:rPr kumimoji="1" lang="zh-CN" altLang="en-US" dirty="0"/>
              <a:t> </a:t>
            </a:r>
            <a:r>
              <a:rPr kumimoji="1" lang="en-US" altLang="zh-CN" dirty="0"/>
              <a:t>TWO</a:t>
            </a:r>
            <a:endParaRPr kumimoji="1" lang="zh-CN" altLang="en-US" dirty="0"/>
          </a:p>
        </p:txBody>
      </p:sp>
      <p:sp>
        <p:nvSpPr>
          <p:cNvPr id="7" name="矩形 6"/>
          <p:cNvSpPr/>
          <p:nvPr/>
        </p:nvSpPr>
        <p:spPr>
          <a:xfrm>
            <a:off x="4889817" y="4381144"/>
            <a:ext cx="2412366" cy="1133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4400">
              <a:solidFill>
                <a:srgbClr val="FFFFFF"/>
              </a:solidFill>
            </a:endParaRPr>
          </a:p>
        </p:txBody>
      </p:sp>
      <p:sp>
        <p:nvSpPr>
          <p:cNvPr id="6" name="文本占位符 5">
            <a:extLst>
              <a:ext uri="{FF2B5EF4-FFF2-40B4-BE49-F238E27FC236}">
                <a16:creationId xmlns:a16="http://schemas.microsoft.com/office/drawing/2014/main" id="{25EC502B-A6EF-F840-8633-967D0ED922C7}"/>
              </a:ext>
            </a:extLst>
          </p:cNvPr>
          <p:cNvSpPr txBox="1">
            <a:spLocks/>
          </p:cNvSpPr>
          <p:nvPr/>
        </p:nvSpPr>
        <p:spPr>
          <a:xfrm>
            <a:off x="265304" y="220133"/>
            <a:ext cx="3303395" cy="3894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400" dirty="0">
                <a:solidFill>
                  <a:srgbClr val="000000"/>
                </a:solidFill>
                <a:latin typeface="Segoe UI"/>
                <a:ea typeface="微软雅黑"/>
              </a:rPr>
              <a:t>Northeastern University</a:t>
            </a:r>
            <a:endParaRPr lang="zh-CN" altLang="en-US" sz="1400" dirty="0">
              <a:solidFill>
                <a:srgbClr val="000000"/>
              </a:solidFill>
              <a:latin typeface="Segoe UI"/>
              <a:ea typeface="微软雅黑"/>
            </a:endParaRPr>
          </a:p>
        </p:txBody>
      </p:sp>
    </p:spTree>
    <p:extLst>
      <p:ext uri="{BB962C8B-B14F-4D97-AF65-F5344CB8AC3E}">
        <p14:creationId xmlns:p14="http://schemas.microsoft.com/office/powerpoint/2010/main" val="185903153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211666" y="2908300"/>
            <a:ext cx="12778491" cy="1030394"/>
            <a:chOff x="-211666" y="2908300"/>
            <a:chExt cx="12778491" cy="1030394"/>
          </a:xfrm>
        </p:grpSpPr>
        <p:grpSp>
          <p:nvGrpSpPr>
            <p:cNvPr id="4" name="组合 21"/>
            <p:cNvGrpSpPr/>
            <p:nvPr/>
          </p:nvGrpSpPr>
          <p:grpSpPr>
            <a:xfrm>
              <a:off x="-211666" y="2970613"/>
              <a:ext cx="12778491" cy="912541"/>
              <a:chOff x="0" y="2158337"/>
              <a:chExt cx="12778491" cy="912541"/>
            </a:xfrm>
          </p:grpSpPr>
          <p:sp>
            <p:nvSpPr>
              <p:cNvPr id="28" name="矩形 27"/>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FFFFFF"/>
                  </a:solidFill>
                </a:endParaRPr>
              </a:p>
            </p:txBody>
          </p:sp>
          <p:sp>
            <p:nvSpPr>
              <p:cNvPr id="29"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0"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1"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2"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3"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4"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5"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6"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7"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8"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39" name="等腰三角形 16"/>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sp>
            <p:nvSpPr>
              <p:cNvPr id="40"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FFFF"/>
                  </a:solidFill>
                </a:endParaRPr>
              </a:p>
            </p:txBody>
          </p:sp>
          <p:cxnSp>
            <p:nvCxnSpPr>
              <p:cNvPr id="41"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 name="椭圆 4"/>
            <p:cNvSpPr/>
            <p:nvPr/>
          </p:nvSpPr>
          <p:spPr>
            <a:xfrm flipH="1">
              <a:off x="258956" y="291304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 name="椭圆 5"/>
            <p:cNvSpPr/>
            <p:nvPr/>
          </p:nvSpPr>
          <p:spPr>
            <a:xfrm flipH="1">
              <a:off x="787152" y="3823548"/>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 name="椭圆 6"/>
            <p:cNvSpPr/>
            <p:nvPr/>
          </p:nvSpPr>
          <p:spPr>
            <a:xfrm flipH="1">
              <a:off x="1320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椭圆 7"/>
            <p:cNvSpPr/>
            <p:nvPr/>
          </p:nvSpPr>
          <p:spPr>
            <a:xfrm flipH="1">
              <a:off x="23876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9" name="椭圆 8"/>
            <p:cNvSpPr/>
            <p:nvPr/>
          </p:nvSpPr>
          <p:spPr>
            <a:xfrm flipH="1">
              <a:off x="34544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 name="椭圆 9"/>
            <p:cNvSpPr/>
            <p:nvPr/>
          </p:nvSpPr>
          <p:spPr>
            <a:xfrm flipH="1">
              <a:off x="45212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1" name="椭圆 10"/>
            <p:cNvSpPr/>
            <p:nvPr/>
          </p:nvSpPr>
          <p:spPr>
            <a:xfrm flipH="1">
              <a:off x="55880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椭圆 11"/>
            <p:cNvSpPr/>
            <p:nvPr/>
          </p:nvSpPr>
          <p:spPr>
            <a:xfrm flipH="1">
              <a:off x="6654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 name="椭圆 12"/>
            <p:cNvSpPr/>
            <p:nvPr/>
          </p:nvSpPr>
          <p:spPr>
            <a:xfrm flipH="1">
              <a:off x="77216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 name="椭圆 13"/>
            <p:cNvSpPr/>
            <p:nvPr/>
          </p:nvSpPr>
          <p:spPr>
            <a:xfrm flipH="1">
              <a:off x="87884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椭圆 14"/>
            <p:cNvSpPr/>
            <p:nvPr/>
          </p:nvSpPr>
          <p:spPr>
            <a:xfrm flipH="1">
              <a:off x="98552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椭圆 15"/>
            <p:cNvSpPr/>
            <p:nvPr/>
          </p:nvSpPr>
          <p:spPr>
            <a:xfrm flipH="1">
              <a:off x="109220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7" name="椭圆 16"/>
            <p:cNvSpPr/>
            <p:nvPr/>
          </p:nvSpPr>
          <p:spPr>
            <a:xfrm flipH="1">
              <a:off x="11988800" y="29083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8" name="椭圆 17"/>
            <p:cNvSpPr/>
            <p:nvPr/>
          </p:nvSpPr>
          <p:spPr>
            <a:xfrm flipH="1">
              <a:off x="18542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9" name="椭圆 18"/>
            <p:cNvSpPr/>
            <p:nvPr/>
          </p:nvSpPr>
          <p:spPr>
            <a:xfrm flipH="1">
              <a:off x="29210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0" name="椭圆 19"/>
            <p:cNvSpPr/>
            <p:nvPr/>
          </p:nvSpPr>
          <p:spPr>
            <a:xfrm flipH="1">
              <a:off x="39878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1" name="椭圆 20"/>
            <p:cNvSpPr/>
            <p:nvPr/>
          </p:nvSpPr>
          <p:spPr>
            <a:xfrm flipH="1">
              <a:off x="50546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2" name="椭圆 21"/>
            <p:cNvSpPr/>
            <p:nvPr/>
          </p:nvSpPr>
          <p:spPr>
            <a:xfrm flipH="1">
              <a:off x="61214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3" name="椭圆 22"/>
            <p:cNvSpPr/>
            <p:nvPr/>
          </p:nvSpPr>
          <p:spPr>
            <a:xfrm flipH="1">
              <a:off x="71882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4" name="椭圆 23"/>
            <p:cNvSpPr/>
            <p:nvPr/>
          </p:nvSpPr>
          <p:spPr>
            <a:xfrm flipH="1">
              <a:off x="82550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5" name="椭圆 24"/>
            <p:cNvSpPr/>
            <p:nvPr/>
          </p:nvSpPr>
          <p:spPr>
            <a:xfrm flipH="1">
              <a:off x="93218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6" name="椭圆 25"/>
            <p:cNvSpPr/>
            <p:nvPr/>
          </p:nvSpPr>
          <p:spPr>
            <a:xfrm flipH="1">
              <a:off x="103886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7" name="椭圆 26"/>
            <p:cNvSpPr/>
            <p:nvPr/>
          </p:nvSpPr>
          <p:spPr>
            <a:xfrm flipH="1">
              <a:off x="11455400" y="3822700"/>
              <a:ext cx="115146" cy="11514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49" name="组 48"/>
          <p:cNvGrpSpPr/>
          <p:nvPr/>
        </p:nvGrpSpPr>
        <p:grpSpPr>
          <a:xfrm>
            <a:off x="1013509" y="297791"/>
            <a:ext cx="10325847" cy="2524722"/>
            <a:chOff x="526259" y="614866"/>
            <a:chExt cx="2895600" cy="1737630"/>
          </a:xfrm>
        </p:grpSpPr>
        <p:sp>
          <p:nvSpPr>
            <p:cNvPr id="50" name="矩形 49"/>
            <p:cNvSpPr/>
            <p:nvPr/>
          </p:nvSpPr>
          <p:spPr>
            <a:xfrm>
              <a:off x="526259" y="614866"/>
              <a:ext cx="2895600" cy="15621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53" name="矩形 52"/>
            <p:cNvSpPr/>
            <p:nvPr/>
          </p:nvSpPr>
          <p:spPr>
            <a:xfrm>
              <a:off x="528599" y="668921"/>
              <a:ext cx="2893260" cy="1683575"/>
            </a:xfrm>
            <a:prstGeom prst="rect">
              <a:avLst/>
            </a:prstGeom>
          </p:spPr>
          <p:txBody>
            <a:bodyPr wrap="square">
              <a:spAutoFit/>
            </a:bodyPr>
            <a:lstStyle/>
            <a:p>
              <a:pPr>
                <a:lnSpc>
                  <a:spcPct val="130000"/>
                </a:lnSpc>
              </a:pPr>
              <a:r>
                <a:rPr kumimoji="1" lang="en-US" altLang="zh-CN" sz="2400" dirty="0"/>
                <a:t>Firstly, we used all 436 images to do the test, and we got around over 94% accuracy. But after printing the test data, we noticed that all the data were labeled as non-AD patient. So we got </a:t>
              </a:r>
              <a:r>
                <a:rPr kumimoji="1" lang="en-US" altLang="zh-CN" sz="2400" b="1" u="sng" dirty="0">
                  <a:solidFill>
                    <a:srgbClr val="FF0000"/>
                  </a:solidFill>
                </a:rPr>
                <a:t>FALSE HIGH ACCURACY.</a:t>
              </a:r>
              <a:endParaRPr lang="en-US" altLang="zh-CN" sz="2400" b="1" u="sng" dirty="0">
                <a:solidFill>
                  <a:srgbClr val="FF0000"/>
                </a:solidFill>
              </a:endParaRPr>
            </a:p>
            <a:p>
              <a:pPr>
                <a:lnSpc>
                  <a:spcPct val="130000"/>
                </a:lnSpc>
              </a:pPr>
              <a:endParaRPr lang="zh-CN" altLang="en-US" sz="2400" dirty="0">
                <a:solidFill>
                  <a:srgbClr val="FFFFFF">
                    <a:lumMod val="50000"/>
                  </a:srgbClr>
                </a:solidFill>
                <a:latin typeface="微软雅黑" charset="0"/>
                <a:ea typeface="微软雅黑" charset="0"/>
              </a:endParaRPr>
            </a:p>
          </p:txBody>
        </p:sp>
      </p:grpSp>
      <p:grpSp>
        <p:nvGrpSpPr>
          <p:cNvPr id="64" name="组 63"/>
          <p:cNvGrpSpPr/>
          <p:nvPr/>
        </p:nvGrpSpPr>
        <p:grpSpPr>
          <a:xfrm>
            <a:off x="1021854" y="4217210"/>
            <a:ext cx="10317501" cy="2446182"/>
            <a:chOff x="558800" y="965326"/>
            <a:chExt cx="2895600" cy="1789154"/>
          </a:xfrm>
        </p:grpSpPr>
        <p:sp>
          <p:nvSpPr>
            <p:cNvPr id="65" name="矩形 64"/>
            <p:cNvSpPr/>
            <p:nvPr/>
          </p:nvSpPr>
          <p:spPr>
            <a:xfrm>
              <a:off x="558800" y="977900"/>
              <a:ext cx="2895600" cy="15621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FFFF"/>
                </a:solidFill>
              </a:endParaRPr>
            </a:p>
          </p:txBody>
        </p:sp>
        <p:sp>
          <p:nvSpPr>
            <p:cNvPr id="68" name="矩形 67"/>
            <p:cNvSpPr/>
            <p:nvPr/>
          </p:nvSpPr>
          <p:spPr>
            <a:xfrm>
              <a:off x="558800" y="965326"/>
              <a:ext cx="2895600" cy="1789154"/>
            </a:xfrm>
            <a:prstGeom prst="rect">
              <a:avLst/>
            </a:prstGeom>
          </p:spPr>
          <p:txBody>
            <a:bodyPr wrap="square">
              <a:spAutoFit/>
            </a:bodyPr>
            <a:lstStyle/>
            <a:p>
              <a:pPr>
                <a:lnSpc>
                  <a:spcPct val="130000"/>
                </a:lnSpc>
              </a:pPr>
              <a:r>
                <a:rPr kumimoji="1" lang="en-US" altLang="zh-CN" sz="2400" dirty="0"/>
                <a:t>Almost </a:t>
              </a:r>
              <a:r>
                <a:rPr kumimoji="1" lang="en-US" altLang="zh-CN" sz="2400" b="1" u="sng" dirty="0">
                  <a:solidFill>
                    <a:srgbClr val="FF0000"/>
                  </a:solidFill>
                </a:rPr>
                <a:t>77% </a:t>
              </a:r>
              <a:r>
                <a:rPr kumimoji="1" lang="en-US" altLang="zh-CN" sz="2400" dirty="0"/>
                <a:t>of the data being of non-AD patients and only </a:t>
              </a:r>
              <a:r>
                <a:rPr kumimoji="1" lang="en-US" altLang="zh-CN" sz="2400" b="1" u="sng" dirty="0">
                  <a:solidFill>
                    <a:srgbClr val="FF0000"/>
                  </a:solidFill>
                </a:rPr>
                <a:t>23% </a:t>
              </a:r>
              <a:r>
                <a:rPr kumimoji="1" lang="en-US" altLang="zh-CN" sz="2400" dirty="0"/>
                <a:t>of patients have Alzheimer. So, when we learn such data we are learning more images of the people without AD, which will affect our testing accuracy although we get a good training accuracy.</a:t>
              </a:r>
              <a:endParaRPr kumimoji="1" lang="zh-CN" altLang="en-US" sz="2400" dirty="0"/>
            </a:p>
            <a:p>
              <a:pPr>
                <a:lnSpc>
                  <a:spcPct val="130000"/>
                </a:lnSpc>
              </a:pPr>
              <a:endParaRPr lang="zh-CN" altLang="en-US" sz="2400" dirty="0">
                <a:solidFill>
                  <a:srgbClr val="FFFFFF">
                    <a:lumMod val="50000"/>
                  </a:srgbClr>
                </a:solidFill>
                <a:latin typeface="微软雅黑" charset="0"/>
                <a:ea typeface="微软雅黑" charset="0"/>
              </a:endParaRPr>
            </a:p>
          </p:txBody>
        </p:sp>
      </p:grpSp>
      <p:sp>
        <p:nvSpPr>
          <p:cNvPr id="47" name="文本占位符 1">
            <a:extLst>
              <a:ext uri="{FF2B5EF4-FFF2-40B4-BE49-F238E27FC236}">
                <a16:creationId xmlns:a16="http://schemas.microsoft.com/office/drawing/2014/main" id="{41C71F89-88FD-EE4D-898C-2E48F3C5B7F1}"/>
              </a:ext>
            </a:extLst>
          </p:cNvPr>
          <p:cNvSpPr>
            <a:spLocks noGrp="1"/>
          </p:cNvSpPr>
          <p:nvPr>
            <p:ph type="body" sz="quarter" idx="10"/>
          </p:nvPr>
        </p:nvSpPr>
        <p:spPr>
          <a:xfrm>
            <a:off x="0" y="791"/>
            <a:ext cx="3303395" cy="389467"/>
          </a:xfrm>
        </p:spPr>
        <p:txBody>
          <a:bodyPr/>
          <a:lstStyle/>
          <a:p>
            <a:r>
              <a:rPr kumimoji="1" lang="en-US" altLang="zh-CN" dirty="0"/>
              <a:t>PART</a:t>
            </a:r>
            <a:r>
              <a:rPr kumimoji="1" lang="zh-CN" altLang="en-US" dirty="0"/>
              <a:t> </a:t>
            </a:r>
            <a:r>
              <a:rPr kumimoji="1" lang="en-US" altLang="zh-CN" dirty="0"/>
              <a:t>TWO</a:t>
            </a:r>
            <a:r>
              <a:rPr kumimoji="1" lang="zh-CN" altLang="en-US" dirty="0"/>
              <a:t> </a:t>
            </a:r>
          </a:p>
        </p:txBody>
      </p:sp>
    </p:spTree>
    <p:extLst>
      <p:ext uri="{BB962C8B-B14F-4D97-AF65-F5344CB8AC3E}">
        <p14:creationId xmlns:p14="http://schemas.microsoft.com/office/powerpoint/2010/main" val="168208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图片 103"/>
          <p:cNvPicPr>
            <a:picLocks noChangeAspect="1"/>
          </p:cNvPicPr>
          <p:nvPr/>
        </p:nvPicPr>
        <p:blipFill rotWithShape="1">
          <a:blip r:embed="rId2"/>
          <a:srcRect l="68830" t="39363" r="20020" b="39553"/>
          <a:stretch/>
        </p:blipFill>
        <p:spPr>
          <a:xfrm>
            <a:off x="1223659" y="1129394"/>
            <a:ext cx="1969537" cy="1969537"/>
          </a:xfrm>
          <a:prstGeom prst="ellipse">
            <a:avLst/>
          </a:prstGeom>
        </p:spPr>
      </p:pic>
      <p:pic>
        <p:nvPicPr>
          <p:cNvPr id="105" name="图片 104"/>
          <p:cNvPicPr>
            <a:picLocks noChangeAspect="1"/>
          </p:cNvPicPr>
          <p:nvPr/>
        </p:nvPicPr>
        <p:blipFill rotWithShape="1">
          <a:blip r:embed="rId2"/>
          <a:srcRect l="68830" t="39363" r="20020" b="39553"/>
          <a:stretch/>
        </p:blipFill>
        <p:spPr>
          <a:xfrm>
            <a:off x="5111231" y="1192385"/>
            <a:ext cx="1969538" cy="1969538"/>
          </a:xfrm>
          <a:prstGeom prst="ellipse">
            <a:avLst/>
          </a:prstGeom>
        </p:spPr>
      </p:pic>
      <p:pic>
        <p:nvPicPr>
          <p:cNvPr id="106" name="图片 105"/>
          <p:cNvPicPr>
            <a:picLocks noChangeAspect="1"/>
          </p:cNvPicPr>
          <p:nvPr/>
        </p:nvPicPr>
        <p:blipFill rotWithShape="1">
          <a:blip r:embed="rId2"/>
          <a:srcRect l="68830" t="39363" r="20020" b="39553"/>
          <a:stretch/>
        </p:blipFill>
        <p:spPr>
          <a:xfrm>
            <a:off x="8998804" y="1284318"/>
            <a:ext cx="1969538" cy="1969538"/>
          </a:xfrm>
          <a:prstGeom prst="ellipse">
            <a:avLst/>
          </a:prstGeom>
        </p:spPr>
      </p:pic>
      <p:sp>
        <p:nvSpPr>
          <p:cNvPr id="108" name="矩形 107"/>
          <p:cNvSpPr/>
          <p:nvPr/>
        </p:nvSpPr>
        <p:spPr>
          <a:xfrm>
            <a:off x="926428" y="3161923"/>
            <a:ext cx="2594406" cy="2446182"/>
          </a:xfrm>
          <a:prstGeom prst="rect">
            <a:avLst/>
          </a:prstGeom>
        </p:spPr>
        <p:txBody>
          <a:bodyPr wrap="square">
            <a:spAutoFit/>
          </a:bodyPr>
          <a:lstStyle/>
          <a:p>
            <a:pPr algn="ctr">
              <a:lnSpc>
                <a:spcPct val="130000"/>
              </a:lnSpc>
            </a:pPr>
            <a:r>
              <a:rPr kumimoji="1" lang="en-US" altLang="zh-CN" sz="2400" dirty="0">
                <a:latin typeface="Times New Roman" panose="02020603050405020304" pitchFamily="18" charset="0"/>
                <a:cs typeface="Times New Roman" panose="02020603050405020304" pitchFamily="18" charset="0"/>
              </a:rPr>
              <a:t>Change the label “0.5”, “1.0”, “2.0” into “1” as the patient having AD.</a:t>
            </a:r>
            <a:endParaRPr lang="zh-CN" altLang="en-US" sz="2400" dirty="0"/>
          </a:p>
          <a:p>
            <a:pPr algn="ctr">
              <a:lnSpc>
                <a:spcPct val="130000"/>
              </a:lnSpc>
            </a:pPr>
            <a:endParaRPr lang="zh-CN" altLang="en-US" sz="2400" dirty="0">
              <a:solidFill>
                <a:srgbClr val="FFFFFF">
                  <a:lumMod val="50000"/>
                </a:srgbClr>
              </a:solidFill>
              <a:latin typeface="微软雅黑" charset="0"/>
              <a:ea typeface="微软雅黑" charset="0"/>
            </a:endParaRPr>
          </a:p>
        </p:txBody>
      </p:sp>
      <p:sp>
        <p:nvSpPr>
          <p:cNvPr id="110" name="矩形 109"/>
          <p:cNvSpPr/>
          <p:nvPr/>
        </p:nvSpPr>
        <p:spPr>
          <a:xfrm>
            <a:off x="4814685" y="3098931"/>
            <a:ext cx="2594406" cy="3406445"/>
          </a:xfrm>
          <a:prstGeom prst="rect">
            <a:avLst/>
          </a:prstGeom>
        </p:spPr>
        <p:txBody>
          <a:bodyPr wrap="square">
            <a:spAutoFit/>
          </a:bodyPr>
          <a:lstStyle/>
          <a:p>
            <a:pPr algn="ctr">
              <a:lnSpc>
                <a:spcPct val="130000"/>
              </a:lnSpc>
            </a:pPr>
            <a:r>
              <a:rPr kumimoji="1" lang="en-US" altLang="zh-CN" sz="2400" dirty="0">
                <a:latin typeface="Times New Roman" panose="02020603050405020304" pitchFamily="18" charset="0"/>
                <a:cs typeface="Times New Roman" panose="02020603050405020304" pitchFamily="18" charset="0"/>
              </a:rPr>
              <a:t>Choose 100 people from the non-AD patients and AD patients respectively to do the test.</a:t>
            </a:r>
            <a:endParaRPr lang="zh-CN" altLang="en-US" sz="2400" dirty="0"/>
          </a:p>
          <a:p>
            <a:pPr algn="ctr">
              <a:lnSpc>
                <a:spcPct val="130000"/>
              </a:lnSpc>
            </a:pPr>
            <a:endParaRPr lang="zh-CN" altLang="en-US" sz="2400" dirty="0">
              <a:solidFill>
                <a:srgbClr val="FFFFFF">
                  <a:lumMod val="50000"/>
                </a:srgbClr>
              </a:solidFill>
              <a:latin typeface="微软雅黑" charset="0"/>
              <a:ea typeface="微软雅黑" charset="0"/>
            </a:endParaRPr>
          </a:p>
        </p:txBody>
      </p:sp>
      <p:sp>
        <p:nvSpPr>
          <p:cNvPr id="112" name="矩形 111"/>
          <p:cNvSpPr/>
          <p:nvPr/>
        </p:nvSpPr>
        <p:spPr>
          <a:xfrm>
            <a:off x="8710767" y="3181469"/>
            <a:ext cx="2594406" cy="3406445"/>
          </a:xfrm>
          <a:prstGeom prst="rect">
            <a:avLst/>
          </a:prstGeom>
        </p:spPr>
        <p:txBody>
          <a:bodyPr wrap="square">
            <a:spAutoFit/>
          </a:bodyPr>
          <a:lstStyle/>
          <a:p>
            <a:pPr algn="ctr">
              <a:lnSpc>
                <a:spcPct val="130000"/>
              </a:lnSpc>
            </a:pPr>
            <a:r>
              <a:rPr kumimoji="1" lang="en-US" altLang="zh-CN" sz="2400" dirty="0">
                <a:latin typeface="Times New Roman" panose="02020603050405020304" pitchFamily="18" charset="0"/>
                <a:cs typeface="Times New Roman" panose="02020603050405020304" pitchFamily="18" charset="0"/>
              </a:rPr>
              <a:t>We did the </a:t>
            </a:r>
            <a:r>
              <a:rPr kumimoji="1" lang="en-US" altLang="zh-CN" sz="2400" dirty="0" err="1">
                <a:latin typeface="Times New Roman" panose="02020603050405020304" pitchFamily="18" charset="0"/>
                <a:cs typeface="Times New Roman" panose="02020603050405020304" pitchFamily="18" charset="0"/>
              </a:rPr>
              <a:t>undersampling</a:t>
            </a:r>
            <a:r>
              <a:rPr kumimoji="1" lang="en-US" altLang="zh-CN" sz="2400" dirty="0">
                <a:latin typeface="Times New Roman" panose="02020603050405020304" pitchFamily="18" charset="0"/>
                <a:cs typeface="Times New Roman" panose="02020603050405020304" pitchFamily="18" charset="0"/>
              </a:rPr>
              <a:t> instances of majority class (people without AD).</a:t>
            </a:r>
            <a:endParaRPr lang="zh-CN" altLang="en-US" sz="2400" dirty="0"/>
          </a:p>
          <a:p>
            <a:pPr algn="ctr">
              <a:lnSpc>
                <a:spcPct val="130000"/>
              </a:lnSpc>
            </a:pPr>
            <a:endParaRPr lang="zh-CN" altLang="en-US" sz="2400" dirty="0">
              <a:solidFill>
                <a:srgbClr val="FFFFFF">
                  <a:lumMod val="50000"/>
                </a:srgbClr>
              </a:solidFill>
              <a:latin typeface="微软雅黑" charset="0"/>
              <a:ea typeface="微软雅黑" charset="0"/>
            </a:endParaRPr>
          </a:p>
        </p:txBody>
      </p:sp>
      <p:grpSp>
        <p:nvGrpSpPr>
          <p:cNvPr id="113" name="Group 11"/>
          <p:cNvGrpSpPr>
            <a:grpSpLocks noChangeAspect="1"/>
          </p:cNvGrpSpPr>
          <p:nvPr/>
        </p:nvGrpSpPr>
        <p:grpSpPr bwMode="auto">
          <a:xfrm>
            <a:off x="5642007" y="1854821"/>
            <a:ext cx="907982" cy="644666"/>
            <a:chOff x="1407" y="1098"/>
            <a:chExt cx="800" cy="568"/>
          </a:xfrm>
          <a:solidFill>
            <a:schemeClr val="tx1"/>
          </a:solidFill>
        </p:grpSpPr>
        <p:sp>
          <p:nvSpPr>
            <p:cNvPr id="114" name="Freeform 12"/>
            <p:cNvSpPr>
              <a:spLocks noEditPoints="1"/>
            </p:cNvSpPr>
            <p:nvPr/>
          </p:nvSpPr>
          <p:spPr bwMode="auto">
            <a:xfrm>
              <a:off x="1494" y="1098"/>
              <a:ext cx="626" cy="423"/>
            </a:xfrm>
            <a:custGeom>
              <a:avLst/>
              <a:gdLst>
                <a:gd name="T0" fmla="*/ 621 w 628"/>
                <a:gd name="T1" fmla="*/ 7 h 423"/>
                <a:gd name="T2" fmla="*/ 605 w 628"/>
                <a:gd name="T3" fmla="*/ 0 h 423"/>
                <a:gd name="T4" fmla="*/ 23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3" y="0"/>
                    <a:pt x="23" y="0"/>
                    <a:pt x="23"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5" name="Freeform 13"/>
            <p:cNvSpPr>
              <a:spLocks noEditPoints="1"/>
            </p:cNvSpPr>
            <p:nvPr/>
          </p:nvSpPr>
          <p:spPr bwMode="auto">
            <a:xfrm>
              <a:off x="1407"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6" name="Freeform 14"/>
            <p:cNvSpPr>
              <a:spLocks noEditPoints="1"/>
            </p:cNvSpPr>
            <p:nvPr/>
          </p:nvSpPr>
          <p:spPr bwMode="auto">
            <a:xfrm>
              <a:off x="1408"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7" name="Freeform 15"/>
            <p:cNvSpPr>
              <a:spLocks/>
            </p:cNvSpPr>
            <p:nvPr/>
          </p:nvSpPr>
          <p:spPr bwMode="auto">
            <a:xfrm>
              <a:off x="1624" y="1386"/>
              <a:ext cx="48" cy="56"/>
            </a:xfrm>
            <a:custGeom>
              <a:avLst/>
              <a:gdLst>
                <a:gd name="T0" fmla="*/ 48 w 48"/>
                <a:gd name="T1" fmla="*/ 56 h 56"/>
                <a:gd name="T2" fmla="*/ 0 w 48"/>
                <a:gd name="T3" fmla="*/ 56 h 56"/>
                <a:gd name="T4" fmla="*/ 0 w 48"/>
                <a:gd name="T5" fmla="*/ 5 h 56"/>
                <a:gd name="T6" fmla="*/ 2 w 48"/>
                <a:gd name="T7" fmla="*/ 2 h 56"/>
                <a:gd name="T8" fmla="*/ 5 w 48"/>
                <a:gd name="T9" fmla="*/ 0 h 56"/>
                <a:gd name="T10" fmla="*/ 43 w 48"/>
                <a:gd name="T11" fmla="*/ 0 h 56"/>
                <a:gd name="T12" fmla="*/ 47 w 48"/>
                <a:gd name="T13" fmla="*/ 2 h 56"/>
                <a:gd name="T14" fmla="*/ 48 w 48"/>
                <a:gd name="T15" fmla="*/ 5 h 56"/>
                <a:gd name="T16" fmla="*/ 48 w 48"/>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6">
                  <a:moveTo>
                    <a:pt x="48" y="56"/>
                  </a:moveTo>
                  <a:cubicBezTo>
                    <a:pt x="0" y="56"/>
                    <a:pt x="0" y="56"/>
                    <a:pt x="0" y="56"/>
                  </a:cubicBezTo>
                  <a:cubicBezTo>
                    <a:pt x="0" y="5"/>
                    <a:pt x="0" y="5"/>
                    <a:pt x="0" y="5"/>
                  </a:cubicBezTo>
                  <a:cubicBezTo>
                    <a:pt x="0" y="4"/>
                    <a:pt x="1" y="3"/>
                    <a:pt x="2" y="2"/>
                  </a:cubicBezTo>
                  <a:cubicBezTo>
                    <a:pt x="3" y="1"/>
                    <a:pt x="4" y="0"/>
                    <a:pt x="5" y="0"/>
                  </a:cubicBezTo>
                  <a:cubicBezTo>
                    <a:pt x="43" y="0"/>
                    <a:pt x="43" y="0"/>
                    <a:pt x="43" y="0"/>
                  </a:cubicBezTo>
                  <a:cubicBezTo>
                    <a:pt x="44" y="0"/>
                    <a:pt x="46" y="1"/>
                    <a:pt x="47" y="2"/>
                  </a:cubicBezTo>
                  <a:cubicBezTo>
                    <a:pt x="48" y="3"/>
                    <a:pt x="48" y="4"/>
                    <a:pt x="48" y="5"/>
                  </a:cubicBezTo>
                  <a:cubicBezTo>
                    <a:pt x="48" y="56"/>
                    <a:pt x="48" y="56"/>
                    <a:pt x="48"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8" name="Freeform 16"/>
            <p:cNvSpPr>
              <a:spLocks/>
            </p:cNvSpPr>
            <p:nvPr/>
          </p:nvSpPr>
          <p:spPr bwMode="auto">
            <a:xfrm>
              <a:off x="1723" y="1314"/>
              <a:ext cx="47" cy="128"/>
            </a:xfrm>
            <a:custGeom>
              <a:avLst/>
              <a:gdLst>
                <a:gd name="T0" fmla="*/ 47 w 47"/>
                <a:gd name="T1" fmla="*/ 128 h 128"/>
                <a:gd name="T2" fmla="*/ 0 w 47"/>
                <a:gd name="T3" fmla="*/ 128 h 128"/>
                <a:gd name="T4" fmla="*/ 0 w 47"/>
                <a:gd name="T5" fmla="*/ 5 h 128"/>
                <a:gd name="T6" fmla="*/ 1 w 47"/>
                <a:gd name="T7" fmla="*/ 2 h 128"/>
                <a:gd name="T8" fmla="*/ 5 w 47"/>
                <a:gd name="T9" fmla="*/ 0 h 128"/>
                <a:gd name="T10" fmla="*/ 42 w 47"/>
                <a:gd name="T11" fmla="*/ 0 h 128"/>
                <a:gd name="T12" fmla="*/ 46 w 47"/>
                <a:gd name="T13" fmla="*/ 2 h 128"/>
                <a:gd name="T14" fmla="*/ 47 w 47"/>
                <a:gd name="T15" fmla="*/ 5 h 128"/>
                <a:gd name="T16" fmla="*/ 47 w 4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28">
                  <a:moveTo>
                    <a:pt x="47" y="128"/>
                  </a:moveTo>
                  <a:cubicBezTo>
                    <a:pt x="0" y="128"/>
                    <a:pt x="0" y="128"/>
                    <a:pt x="0" y="128"/>
                  </a:cubicBezTo>
                  <a:cubicBezTo>
                    <a:pt x="0" y="5"/>
                    <a:pt x="0" y="5"/>
                    <a:pt x="0" y="5"/>
                  </a:cubicBezTo>
                  <a:cubicBezTo>
                    <a:pt x="0" y="4"/>
                    <a:pt x="0" y="3"/>
                    <a:pt x="1" y="2"/>
                  </a:cubicBezTo>
                  <a:cubicBezTo>
                    <a:pt x="2" y="1"/>
                    <a:pt x="3" y="0"/>
                    <a:pt x="5" y="0"/>
                  </a:cubicBezTo>
                  <a:cubicBezTo>
                    <a:pt x="42" y="0"/>
                    <a:pt x="42" y="0"/>
                    <a:pt x="42" y="0"/>
                  </a:cubicBezTo>
                  <a:cubicBezTo>
                    <a:pt x="44" y="0"/>
                    <a:pt x="45" y="1"/>
                    <a:pt x="46" y="2"/>
                  </a:cubicBezTo>
                  <a:cubicBezTo>
                    <a:pt x="47" y="3"/>
                    <a:pt x="47" y="4"/>
                    <a:pt x="47" y="5"/>
                  </a:cubicBezTo>
                  <a:lnTo>
                    <a:pt x="47"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19" name="Freeform 17"/>
            <p:cNvSpPr>
              <a:spLocks/>
            </p:cNvSpPr>
            <p:nvPr/>
          </p:nvSpPr>
          <p:spPr bwMode="auto">
            <a:xfrm>
              <a:off x="1821" y="1353"/>
              <a:ext cx="48" cy="89"/>
            </a:xfrm>
            <a:custGeom>
              <a:avLst/>
              <a:gdLst>
                <a:gd name="T0" fmla="*/ 48 w 48"/>
                <a:gd name="T1" fmla="*/ 89 h 89"/>
                <a:gd name="T2" fmla="*/ 0 w 48"/>
                <a:gd name="T3" fmla="*/ 89 h 89"/>
                <a:gd name="T4" fmla="*/ 0 w 48"/>
                <a:gd name="T5" fmla="*/ 6 h 89"/>
                <a:gd name="T6" fmla="*/ 1 w 48"/>
                <a:gd name="T7" fmla="*/ 2 h 89"/>
                <a:gd name="T8" fmla="*/ 5 w 48"/>
                <a:gd name="T9" fmla="*/ 0 h 89"/>
                <a:gd name="T10" fmla="*/ 43 w 48"/>
                <a:gd name="T11" fmla="*/ 0 h 89"/>
                <a:gd name="T12" fmla="*/ 46 w 48"/>
                <a:gd name="T13" fmla="*/ 2 h 89"/>
                <a:gd name="T14" fmla="*/ 48 w 48"/>
                <a:gd name="T15" fmla="*/ 6 h 89"/>
                <a:gd name="T16" fmla="*/ 48 w 48"/>
                <a:gd name="T17"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9">
                  <a:moveTo>
                    <a:pt x="48" y="89"/>
                  </a:moveTo>
                  <a:cubicBezTo>
                    <a:pt x="0" y="89"/>
                    <a:pt x="0" y="89"/>
                    <a:pt x="0" y="89"/>
                  </a:cubicBezTo>
                  <a:cubicBezTo>
                    <a:pt x="0" y="6"/>
                    <a:pt x="0" y="6"/>
                    <a:pt x="0" y="6"/>
                  </a:cubicBezTo>
                  <a:cubicBezTo>
                    <a:pt x="0" y="4"/>
                    <a:pt x="0" y="3"/>
                    <a:pt x="1" y="2"/>
                  </a:cubicBezTo>
                  <a:cubicBezTo>
                    <a:pt x="2" y="1"/>
                    <a:pt x="4" y="0"/>
                    <a:pt x="5" y="0"/>
                  </a:cubicBezTo>
                  <a:cubicBezTo>
                    <a:pt x="43" y="0"/>
                    <a:pt x="43" y="0"/>
                    <a:pt x="43" y="0"/>
                  </a:cubicBezTo>
                  <a:cubicBezTo>
                    <a:pt x="44" y="0"/>
                    <a:pt x="45" y="1"/>
                    <a:pt x="46" y="2"/>
                  </a:cubicBezTo>
                  <a:cubicBezTo>
                    <a:pt x="47" y="3"/>
                    <a:pt x="48" y="4"/>
                    <a:pt x="48" y="6"/>
                  </a:cubicBezTo>
                  <a:cubicBezTo>
                    <a:pt x="48" y="89"/>
                    <a:pt x="48" y="89"/>
                    <a:pt x="4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0" name="Freeform 18"/>
            <p:cNvSpPr>
              <a:spLocks/>
            </p:cNvSpPr>
            <p:nvPr/>
          </p:nvSpPr>
          <p:spPr bwMode="auto">
            <a:xfrm>
              <a:off x="1901" y="1205"/>
              <a:ext cx="84" cy="237"/>
            </a:xfrm>
            <a:custGeom>
              <a:avLst/>
              <a:gdLst>
                <a:gd name="T0" fmla="*/ 79 w 84"/>
                <a:gd name="T1" fmla="*/ 64 h 237"/>
                <a:gd name="T2" fmla="*/ 84 w 84"/>
                <a:gd name="T3" fmla="*/ 62 h 237"/>
                <a:gd name="T4" fmla="*/ 83 w 84"/>
                <a:gd name="T5" fmla="*/ 56 h 237"/>
                <a:gd name="T6" fmla="*/ 46 w 84"/>
                <a:gd name="T7" fmla="*/ 2 h 237"/>
                <a:gd name="T8" fmla="*/ 42 w 84"/>
                <a:gd name="T9" fmla="*/ 0 h 237"/>
                <a:gd name="T10" fmla="*/ 38 w 84"/>
                <a:gd name="T11" fmla="*/ 2 h 237"/>
                <a:gd name="T12" fmla="*/ 1 w 84"/>
                <a:gd name="T13" fmla="*/ 56 h 237"/>
                <a:gd name="T14" fmla="*/ 1 w 84"/>
                <a:gd name="T15" fmla="*/ 62 h 237"/>
                <a:gd name="T16" fmla="*/ 5 w 84"/>
                <a:gd name="T17" fmla="*/ 64 h 237"/>
                <a:gd name="T18" fmla="*/ 18 w 84"/>
                <a:gd name="T19" fmla="*/ 64 h 237"/>
                <a:gd name="T20" fmla="*/ 18 w 84"/>
                <a:gd name="T21" fmla="*/ 237 h 237"/>
                <a:gd name="T22" fmla="*/ 66 w 84"/>
                <a:gd name="T23" fmla="*/ 237 h 237"/>
                <a:gd name="T24" fmla="*/ 66 w 84"/>
                <a:gd name="T25" fmla="*/ 64 h 237"/>
                <a:gd name="T26" fmla="*/ 79 w 84"/>
                <a:gd name="T27" fmla="*/ 6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237">
                  <a:moveTo>
                    <a:pt x="79" y="64"/>
                  </a:moveTo>
                  <a:cubicBezTo>
                    <a:pt x="81" y="64"/>
                    <a:pt x="83" y="63"/>
                    <a:pt x="84" y="62"/>
                  </a:cubicBezTo>
                  <a:cubicBezTo>
                    <a:pt x="84" y="60"/>
                    <a:pt x="84" y="58"/>
                    <a:pt x="83" y="56"/>
                  </a:cubicBezTo>
                  <a:cubicBezTo>
                    <a:pt x="46" y="2"/>
                    <a:pt x="46" y="2"/>
                    <a:pt x="46" y="2"/>
                  </a:cubicBezTo>
                  <a:cubicBezTo>
                    <a:pt x="45" y="1"/>
                    <a:pt x="44" y="0"/>
                    <a:pt x="42" y="0"/>
                  </a:cubicBezTo>
                  <a:cubicBezTo>
                    <a:pt x="40" y="0"/>
                    <a:pt x="39" y="1"/>
                    <a:pt x="38" y="2"/>
                  </a:cubicBezTo>
                  <a:cubicBezTo>
                    <a:pt x="1" y="56"/>
                    <a:pt x="1" y="56"/>
                    <a:pt x="1" y="56"/>
                  </a:cubicBezTo>
                  <a:cubicBezTo>
                    <a:pt x="0" y="58"/>
                    <a:pt x="0" y="60"/>
                    <a:pt x="1" y="62"/>
                  </a:cubicBezTo>
                  <a:cubicBezTo>
                    <a:pt x="1" y="63"/>
                    <a:pt x="3" y="64"/>
                    <a:pt x="5" y="64"/>
                  </a:cubicBezTo>
                  <a:cubicBezTo>
                    <a:pt x="18" y="64"/>
                    <a:pt x="18" y="64"/>
                    <a:pt x="18" y="64"/>
                  </a:cubicBezTo>
                  <a:cubicBezTo>
                    <a:pt x="18" y="237"/>
                    <a:pt x="18" y="237"/>
                    <a:pt x="18" y="237"/>
                  </a:cubicBezTo>
                  <a:cubicBezTo>
                    <a:pt x="66" y="237"/>
                    <a:pt x="66" y="237"/>
                    <a:pt x="66" y="237"/>
                  </a:cubicBezTo>
                  <a:cubicBezTo>
                    <a:pt x="66" y="64"/>
                    <a:pt x="66" y="64"/>
                    <a:pt x="66" y="64"/>
                  </a:cubicBezTo>
                  <a:lnTo>
                    <a:pt x="79"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1" name="Freeform 19"/>
            <p:cNvSpPr>
              <a:spLocks/>
            </p:cNvSpPr>
            <p:nvPr/>
          </p:nvSpPr>
          <p:spPr bwMode="auto">
            <a:xfrm>
              <a:off x="1552" y="1187"/>
              <a:ext cx="510" cy="276"/>
            </a:xfrm>
            <a:custGeom>
              <a:avLst/>
              <a:gdLst>
                <a:gd name="T0" fmla="*/ 8 w 512"/>
                <a:gd name="T1" fmla="*/ 268 h 276"/>
                <a:gd name="T2" fmla="*/ 8 w 512"/>
                <a:gd name="T3" fmla="*/ 4 h 276"/>
                <a:gd name="T4" fmla="*/ 7 w 512"/>
                <a:gd name="T5" fmla="*/ 1 h 276"/>
                <a:gd name="T6" fmla="*/ 4 w 512"/>
                <a:gd name="T7" fmla="*/ 0 h 276"/>
                <a:gd name="T8" fmla="*/ 4 w 512"/>
                <a:gd name="T9" fmla="*/ 0 h 276"/>
                <a:gd name="T10" fmla="*/ 1 w 512"/>
                <a:gd name="T11" fmla="*/ 1 h 276"/>
                <a:gd name="T12" fmla="*/ 0 w 512"/>
                <a:gd name="T13" fmla="*/ 4 h 276"/>
                <a:gd name="T14" fmla="*/ 0 w 512"/>
                <a:gd name="T15" fmla="*/ 276 h 276"/>
                <a:gd name="T16" fmla="*/ 508 w 512"/>
                <a:gd name="T17" fmla="*/ 276 h 276"/>
                <a:gd name="T18" fmla="*/ 511 w 512"/>
                <a:gd name="T19" fmla="*/ 275 h 276"/>
                <a:gd name="T20" fmla="*/ 512 w 512"/>
                <a:gd name="T21" fmla="*/ 272 h 276"/>
                <a:gd name="T22" fmla="*/ 512 w 512"/>
                <a:gd name="T23" fmla="*/ 272 h 276"/>
                <a:gd name="T24" fmla="*/ 511 w 512"/>
                <a:gd name="T25" fmla="*/ 269 h 276"/>
                <a:gd name="T26" fmla="*/ 508 w 512"/>
                <a:gd name="T27" fmla="*/ 268 h 276"/>
                <a:gd name="T28" fmla="*/ 8 w 512"/>
                <a:gd name="T29" fmla="*/ 268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2" h="276">
                  <a:moveTo>
                    <a:pt x="8" y="268"/>
                  </a:moveTo>
                  <a:cubicBezTo>
                    <a:pt x="8" y="4"/>
                    <a:pt x="8" y="4"/>
                    <a:pt x="8" y="4"/>
                  </a:cubicBezTo>
                  <a:cubicBezTo>
                    <a:pt x="8" y="3"/>
                    <a:pt x="8" y="2"/>
                    <a:pt x="7" y="1"/>
                  </a:cubicBezTo>
                  <a:cubicBezTo>
                    <a:pt x="6" y="1"/>
                    <a:pt x="5" y="0"/>
                    <a:pt x="4" y="0"/>
                  </a:cubicBezTo>
                  <a:cubicBezTo>
                    <a:pt x="4" y="0"/>
                    <a:pt x="4" y="0"/>
                    <a:pt x="4" y="0"/>
                  </a:cubicBezTo>
                  <a:cubicBezTo>
                    <a:pt x="3" y="0"/>
                    <a:pt x="2" y="1"/>
                    <a:pt x="1" y="1"/>
                  </a:cubicBezTo>
                  <a:cubicBezTo>
                    <a:pt x="0" y="2"/>
                    <a:pt x="0" y="3"/>
                    <a:pt x="0" y="4"/>
                  </a:cubicBezTo>
                  <a:cubicBezTo>
                    <a:pt x="0" y="276"/>
                    <a:pt x="0" y="276"/>
                    <a:pt x="0" y="276"/>
                  </a:cubicBezTo>
                  <a:cubicBezTo>
                    <a:pt x="508" y="276"/>
                    <a:pt x="508" y="276"/>
                    <a:pt x="508" y="276"/>
                  </a:cubicBezTo>
                  <a:cubicBezTo>
                    <a:pt x="509" y="276"/>
                    <a:pt x="510" y="276"/>
                    <a:pt x="511" y="275"/>
                  </a:cubicBezTo>
                  <a:cubicBezTo>
                    <a:pt x="512" y="274"/>
                    <a:pt x="512" y="273"/>
                    <a:pt x="512" y="272"/>
                  </a:cubicBezTo>
                  <a:cubicBezTo>
                    <a:pt x="512" y="272"/>
                    <a:pt x="512" y="272"/>
                    <a:pt x="512" y="272"/>
                  </a:cubicBezTo>
                  <a:cubicBezTo>
                    <a:pt x="512" y="271"/>
                    <a:pt x="512" y="270"/>
                    <a:pt x="511" y="269"/>
                  </a:cubicBezTo>
                  <a:cubicBezTo>
                    <a:pt x="510" y="268"/>
                    <a:pt x="509" y="268"/>
                    <a:pt x="508" y="268"/>
                  </a:cubicBezTo>
                  <a:cubicBezTo>
                    <a:pt x="8" y="268"/>
                    <a:pt x="8" y="268"/>
                    <a:pt x="8"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grpSp>
        <p:nvGrpSpPr>
          <p:cNvPr id="122" name="Group 121"/>
          <p:cNvGrpSpPr>
            <a:grpSpLocks noChangeAspect="1"/>
          </p:cNvGrpSpPr>
          <p:nvPr/>
        </p:nvGrpSpPr>
        <p:grpSpPr bwMode="auto">
          <a:xfrm>
            <a:off x="1846252" y="1859361"/>
            <a:ext cx="754758" cy="642396"/>
            <a:chOff x="515" y="3088"/>
            <a:chExt cx="665" cy="566"/>
          </a:xfrm>
          <a:solidFill>
            <a:schemeClr val="tx1"/>
          </a:solidFill>
        </p:grpSpPr>
        <p:sp>
          <p:nvSpPr>
            <p:cNvPr id="123"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4"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5"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6"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7"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8"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29"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30"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31"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grpSp>
      <p:grpSp>
        <p:nvGrpSpPr>
          <p:cNvPr id="132" name="Group 32"/>
          <p:cNvGrpSpPr>
            <a:grpSpLocks noChangeAspect="1"/>
          </p:cNvGrpSpPr>
          <p:nvPr/>
        </p:nvGrpSpPr>
        <p:grpSpPr bwMode="auto">
          <a:xfrm>
            <a:off x="9556250" y="1893978"/>
            <a:ext cx="907980" cy="644666"/>
            <a:chOff x="4354" y="1098"/>
            <a:chExt cx="800" cy="568"/>
          </a:xfrm>
          <a:solidFill>
            <a:schemeClr val="tx1"/>
          </a:solidFill>
        </p:grpSpPr>
        <p:sp>
          <p:nvSpPr>
            <p:cNvPr id="133"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34"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dirty="0">
                <a:solidFill>
                  <a:prstClr val="white"/>
                </a:solidFill>
                <a:latin typeface="Segoe UI"/>
                <a:ea typeface="微软雅黑"/>
              </a:endParaRPr>
            </a:p>
          </p:txBody>
        </p:sp>
        <p:sp>
          <p:nvSpPr>
            <p:cNvPr id="135"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36"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37"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a:solidFill>
                  <a:prstClr val="white"/>
                </a:solidFill>
                <a:latin typeface="Segoe UI"/>
                <a:ea typeface="微软雅黑"/>
              </a:endParaRPr>
            </a:p>
          </p:txBody>
        </p:sp>
        <p:sp>
          <p:nvSpPr>
            <p:cNvPr id="138"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zh-CN" altLang="en-US" kern="0" dirty="0">
                <a:solidFill>
                  <a:prstClr val="white"/>
                </a:solidFill>
                <a:latin typeface="Segoe UI"/>
                <a:ea typeface="微软雅黑"/>
              </a:endParaRPr>
            </a:p>
          </p:txBody>
        </p:sp>
      </p:grpSp>
      <p:sp>
        <p:nvSpPr>
          <p:cNvPr id="4" name="文本框 3">
            <a:extLst>
              <a:ext uri="{FF2B5EF4-FFF2-40B4-BE49-F238E27FC236}">
                <a16:creationId xmlns:a16="http://schemas.microsoft.com/office/drawing/2014/main" id="{A70E9AE5-DF80-C24C-A713-9C3DB43E4A6B}"/>
              </a:ext>
            </a:extLst>
          </p:cNvPr>
          <p:cNvSpPr txBox="1"/>
          <p:nvPr/>
        </p:nvSpPr>
        <p:spPr>
          <a:xfrm>
            <a:off x="2067593" y="338274"/>
            <a:ext cx="7942647" cy="670120"/>
          </a:xfrm>
          <a:prstGeom prst="rect">
            <a:avLst/>
          </a:prstGeom>
          <a:noFill/>
        </p:spPr>
        <p:txBody>
          <a:bodyPr wrap="square" rtlCol="0">
            <a:spAutoFit/>
          </a:bodyPr>
          <a:lstStyle/>
          <a:p>
            <a:pPr algn="ctr">
              <a:lnSpc>
                <a:spcPct val="130000"/>
              </a:lnSpc>
              <a:spcBef>
                <a:spcPts val="600"/>
              </a:spcBef>
            </a:pPr>
            <a:r>
              <a:rPr kumimoji="1" lang="en-US" altLang="zh-CN" sz="3200" kern="0" dirty="0">
                <a:latin typeface="微软雅黑" panose="020B0503020204020204" pitchFamily="34" charset="-122"/>
                <a:ea typeface="微软雅黑" panose="020B0503020204020204" pitchFamily="34" charset="-122"/>
                <a:cs typeface="+mn-ea"/>
                <a:sym typeface="+mn-lt"/>
              </a:rPr>
              <a:t>Do </a:t>
            </a:r>
            <a:r>
              <a:rPr kumimoji="1" lang="en-US" altLang="zh-CN" sz="3200" kern="0" dirty="0" err="1">
                <a:latin typeface="微软雅黑" panose="020B0503020204020204" pitchFamily="34" charset="-122"/>
                <a:ea typeface="微软雅黑" panose="020B0503020204020204" pitchFamily="34" charset="-122"/>
                <a:cs typeface="+mn-ea"/>
                <a:sym typeface="+mn-lt"/>
              </a:rPr>
              <a:t>Undersampling</a:t>
            </a:r>
            <a:endParaRPr kumimoji="1" lang="zh-CN" altLang="en-US" sz="3200" kern="0" dirty="0">
              <a:latin typeface="微软雅黑" panose="020B0503020204020204" pitchFamily="34" charset="-122"/>
              <a:ea typeface="微软雅黑" panose="020B0503020204020204" pitchFamily="34" charset="-122"/>
              <a:cs typeface="+mn-ea"/>
              <a:sym typeface="+mn-lt"/>
            </a:endParaRPr>
          </a:p>
        </p:txBody>
      </p:sp>
      <p:sp>
        <p:nvSpPr>
          <p:cNvPr id="35" name="文本占位符 1">
            <a:extLst>
              <a:ext uri="{FF2B5EF4-FFF2-40B4-BE49-F238E27FC236}">
                <a16:creationId xmlns:a16="http://schemas.microsoft.com/office/drawing/2014/main" id="{82AE1D0F-A675-E84A-83F0-86A1D0E91B70}"/>
              </a:ext>
            </a:extLst>
          </p:cNvPr>
          <p:cNvSpPr>
            <a:spLocks noGrp="1"/>
          </p:cNvSpPr>
          <p:nvPr>
            <p:ph type="body" sz="quarter" idx="10"/>
          </p:nvPr>
        </p:nvSpPr>
        <p:spPr>
          <a:xfrm>
            <a:off x="265304" y="220133"/>
            <a:ext cx="3303395" cy="389467"/>
          </a:xfrm>
        </p:spPr>
        <p:txBody>
          <a:bodyPr/>
          <a:lstStyle/>
          <a:p>
            <a:r>
              <a:rPr kumimoji="1" lang="en-US" altLang="zh-CN" dirty="0"/>
              <a:t>PART</a:t>
            </a:r>
            <a:r>
              <a:rPr kumimoji="1" lang="zh-CN" altLang="en-US" dirty="0"/>
              <a:t> </a:t>
            </a:r>
            <a:r>
              <a:rPr kumimoji="1" lang="en-US" altLang="zh-CN" dirty="0"/>
              <a:t>TWO</a:t>
            </a:r>
            <a:r>
              <a:rPr kumimoji="1" lang="zh-CN" altLang="en-US" dirty="0"/>
              <a:t> </a:t>
            </a:r>
          </a:p>
        </p:txBody>
      </p:sp>
    </p:spTree>
    <p:extLst>
      <p:ext uri="{BB962C8B-B14F-4D97-AF65-F5344CB8AC3E}">
        <p14:creationId xmlns:p14="http://schemas.microsoft.com/office/powerpoint/2010/main" val="166298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6979" y="1263140"/>
            <a:ext cx="11088228" cy="523220"/>
          </a:xfrm>
          <a:prstGeom prst="rect">
            <a:avLst/>
          </a:prstGeom>
        </p:spPr>
        <p:txBody>
          <a:bodyPr wrap="none">
            <a:spAutoFit/>
          </a:bodyPr>
          <a:lstStyle/>
          <a:p>
            <a:r>
              <a:rPr kumimoji="1" lang="en-US" altLang="zh-CN" sz="2800" dirty="0"/>
              <a:t>We also could have done oversampling but it comes with flaws:</a:t>
            </a:r>
          </a:p>
        </p:txBody>
      </p:sp>
      <p:sp>
        <p:nvSpPr>
          <p:cNvPr id="7" name="文本框 6">
            <a:extLst>
              <a:ext uri="{FF2B5EF4-FFF2-40B4-BE49-F238E27FC236}">
                <a16:creationId xmlns:a16="http://schemas.microsoft.com/office/drawing/2014/main" id="{CF097E3F-B3AE-9E46-89C2-17841A751651}"/>
              </a:ext>
            </a:extLst>
          </p:cNvPr>
          <p:cNvSpPr txBox="1"/>
          <p:nvPr/>
        </p:nvSpPr>
        <p:spPr>
          <a:xfrm>
            <a:off x="3845859" y="2445266"/>
            <a:ext cx="7355541" cy="4194161"/>
          </a:xfrm>
          <a:prstGeom prst="rect">
            <a:avLst/>
          </a:prstGeom>
          <a:noFill/>
        </p:spPr>
        <p:txBody>
          <a:bodyPr wrap="square" rtlCol="0">
            <a:spAutoFit/>
          </a:bodyPr>
          <a:lstStyle/>
          <a:p>
            <a:pPr marL="171450" indent="-171450" algn="just">
              <a:buFont typeface="Arial" panose="020B0604020202020204" pitchFamily="34" charset="0"/>
              <a:buChar char="•"/>
            </a:pPr>
            <a:r>
              <a:rPr kumimoji="1" lang="en-US" altLang="zh-CN" sz="3200" dirty="0"/>
              <a:t>The increased computational power</a:t>
            </a:r>
          </a:p>
          <a:p>
            <a:pPr algn="just"/>
            <a:r>
              <a:rPr kumimoji="1" lang="en-US" altLang="zh-CN" sz="3200" dirty="0"/>
              <a:t> </a:t>
            </a:r>
          </a:p>
          <a:p>
            <a:pPr marL="171450" indent="-171450" algn="just">
              <a:buFont typeface="Arial" panose="020B0604020202020204" pitchFamily="34" charset="0"/>
              <a:buChar char="•"/>
            </a:pPr>
            <a:r>
              <a:rPr kumimoji="1" lang="en-US" altLang="zh-CN" sz="3200" dirty="0"/>
              <a:t>Oversampling the minority class can lead to model overfitting since it will introduce duplicate instances, drawing from a pool of instances that is already small. </a:t>
            </a:r>
            <a:endParaRPr kumimoji="1" lang="zh-CN" altLang="en-US" sz="3200" dirty="0"/>
          </a:p>
          <a:p>
            <a:pPr marL="171450" indent="-171450">
              <a:lnSpc>
                <a:spcPct val="130000"/>
              </a:lnSpc>
              <a:spcBef>
                <a:spcPts val="600"/>
              </a:spcBef>
              <a:buFont typeface="Arial" panose="020B0604020202020204" pitchFamily="34" charset="0"/>
              <a:buChar char="•"/>
            </a:pPr>
            <a:endParaRPr kumimoji="1" lang="zh-CN" altLang="en-US" sz="3200" kern="0" dirty="0">
              <a:latin typeface="微软雅黑" panose="020B0503020204020204" pitchFamily="34" charset="-122"/>
              <a:ea typeface="微软雅黑" panose="020B0503020204020204" pitchFamily="34" charset="-122"/>
              <a:cs typeface="+mn-ea"/>
              <a:sym typeface="+mn-lt"/>
            </a:endParaRPr>
          </a:p>
        </p:txBody>
      </p:sp>
      <p:sp>
        <p:nvSpPr>
          <p:cNvPr id="5" name="文本占位符 1">
            <a:extLst>
              <a:ext uri="{FF2B5EF4-FFF2-40B4-BE49-F238E27FC236}">
                <a16:creationId xmlns:a16="http://schemas.microsoft.com/office/drawing/2014/main" id="{AC7DAF69-FE81-3248-B99E-6DFB8D4D4056}"/>
              </a:ext>
            </a:extLst>
          </p:cNvPr>
          <p:cNvSpPr>
            <a:spLocks noGrp="1"/>
          </p:cNvSpPr>
          <p:nvPr>
            <p:ph type="body" sz="quarter" idx="10"/>
          </p:nvPr>
        </p:nvSpPr>
        <p:spPr>
          <a:xfrm>
            <a:off x="265304" y="220133"/>
            <a:ext cx="3303395" cy="389467"/>
          </a:xfrm>
        </p:spPr>
        <p:txBody>
          <a:bodyPr/>
          <a:lstStyle/>
          <a:p>
            <a:pPr algn="l"/>
            <a:r>
              <a:rPr kumimoji="1" lang="en-US" altLang="zh-CN" dirty="0"/>
              <a:t>PART</a:t>
            </a:r>
            <a:r>
              <a:rPr kumimoji="1" lang="zh-CN" altLang="en-US" dirty="0"/>
              <a:t> </a:t>
            </a:r>
            <a:r>
              <a:rPr kumimoji="1" lang="en-US" altLang="zh-CN" dirty="0"/>
              <a:t>TWO</a:t>
            </a:r>
            <a:r>
              <a:rPr kumimoji="1" lang="zh-CN" altLang="en-US" dirty="0"/>
              <a:t> </a:t>
            </a:r>
          </a:p>
        </p:txBody>
      </p:sp>
    </p:spTree>
    <p:extLst>
      <p:ext uri="{BB962C8B-B14F-4D97-AF65-F5344CB8AC3E}">
        <p14:creationId xmlns:p14="http://schemas.microsoft.com/office/powerpoint/2010/main" val="63066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364</TotalTime>
  <Words>2507</Words>
  <Application>Microsoft Macintosh PowerPoint</Application>
  <PresentationFormat>宽屏</PresentationFormat>
  <Paragraphs>286</Paragraphs>
  <Slides>52</Slides>
  <Notes>6</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52</vt:i4>
      </vt:variant>
    </vt:vector>
  </HeadingPairs>
  <TitlesOfParts>
    <vt:vector size="63" baseType="lpstr">
      <vt:lpstr>等线</vt:lpstr>
      <vt:lpstr>微软雅黑</vt:lpstr>
      <vt:lpstr>微软雅黑</vt:lpstr>
      <vt:lpstr>Segoe UI</vt:lpstr>
      <vt:lpstr>Segoe UI Light</vt:lpstr>
      <vt:lpstr>Arial</vt:lpstr>
      <vt:lpstr>Ayuthaya</vt:lpstr>
      <vt:lpstr>Century Gothic</vt:lpstr>
      <vt:lpstr>Times New Roman</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Lu Yin</cp:lastModifiedBy>
  <cp:revision>82</cp:revision>
  <dcterms:created xsi:type="dcterms:W3CDTF">2015-08-18T02:51:41Z</dcterms:created>
  <dcterms:modified xsi:type="dcterms:W3CDTF">2019-04-22T21:30:09Z</dcterms:modified>
  <cp:category/>
</cp:coreProperties>
</file>